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1FED"/>
    <a:srgbClr val="003399"/>
    <a:srgbClr val="4FC50D"/>
    <a:srgbClr val="13B545"/>
    <a:srgbClr val="9C3697"/>
    <a:srgbClr val="27E5B3"/>
    <a:srgbClr val="059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4" autoAdjust="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E833F7FE-7B03-4D93-BF75-B15CDE816AA9}" type="datetimeFigureOut">
              <a:rPr lang="en-US" smtClean="0"/>
              <a:t>16-Dec-20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34B71DF-BA0A-4297-8401-03E79D26E41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Copperplate Gothic Bold" pitchFamily="34" charset="0"/>
              </a:rPr>
              <a:t>Disaster prevention &amp; Mitigation</a:t>
            </a:r>
            <a:endParaRPr lang="en-US" sz="2800" b="1" dirty="0">
              <a:solidFill>
                <a:srgbClr val="002060"/>
              </a:solidFill>
              <a:latin typeface="Copperplate Gothic Bol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467600" cy="223348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691FED"/>
                </a:solidFill>
                <a:latin typeface="Arial Rounded MT Bold" pitchFamily="34" charset="0"/>
              </a:rPr>
              <a:t>MA in Environmental Studies: Part-2, Paper-9, Module-3</a:t>
            </a:r>
            <a:br>
              <a:rPr lang="en-US" sz="2400" b="1" dirty="0" smtClean="0">
                <a:solidFill>
                  <a:srgbClr val="691FED"/>
                </a:solidFill>
                <a:latin typeface="Arial Rounded MT Bold" pitchFamily="34" charset="0"/>
              </a:rPr>
            </a:br>
            <a:r>
              <a:rPr lang="en-US" sz="2400" b="1" dirty="0" smtClean="0">
                <a:solidFill>
                  <a:srgbClr val="691FED"/>
                </a:solidFill>
                <a:latin typeface="Arial Rounded MT Bold" pitchFamily="34" charset="0"/>
              </a:rPr>
              <a:t>By Prof. </a:t>
            </a:r>
            <a:r>
              <a:rPr lang="en-US" sz="2400" b="1" dirty="0" err="1" smtClean="0">
                <a:solidFill>
                  <a:srgbClr val="691FED"/>
                </a:solidFill>
                <a:latin typeface="Arial Rounded MT Bold" pitchFamily="34" charset="0"/>
              </a:rPr>
              <a:t>Nityananda</a:t>
            </a:r>
            <a:r>
              <a:rPr lang="en-US" sz="2400" b="1" dirty="0" smtClean="0">
                <a:solidFill>
                  <a:srgbClr val="691FED"/>
                </a:solidFill>
                <a:latin typeface="Arial Rounded MT Bold" pitchFamily="34" charset="0"/>
              </a:rPr>
              <a:t> </a:t>
            </a:r>
            <a:r>
              <a:rPr lang="en-US" sz="2400" b="1" dirty="0" err="1" smtClean="0">
                <a:solidFill>
                  <a:srgbClr val="691FED"/>
                </a:solidFill>
                <a:latin typeface="Arial Rounded MT Bold" pitchFamily="34" charset="0"/>
              </a:rPr>
              <a:t>Patra</a:t>
            </a:r>
            <a:endParaRPr lang="en-US" sz="2400" b="1" dirty="0">
              <a:solidFill>
                <a:srgbClr val="691FED"/>
              </a:solidFill>
              <a:latin typeface="Arial Rounded MT Bold" pitchFamily="34" charset="0"/>
            </a:endParaRPr>
          </a:p>
        </p:txBody>
      </p:sp>
      <p:sp>
        <p:nvSpPr>
          <p:cNvPr id="5" name="Up Ribbon 4"/>
          <p:cNvSpPr/>
          <p:nvPr/>
        </p:nvSpPr>
        <p:spPr>
          <a:xfrm>
            <a:off x="6096000" y="5791200"/>
            <a:ext cx="2819400" cy="762000"/>
          </a:xfrm>
          <a:prstGeom prst="ribbon2">
            <a:avLst/>
          </a:prstGeom>
          <a:solidFill>
            <a:srgbClr val="003399"/>
          </a:solidFill>
          <a:ln>
            <a:solidFill>
              <a:srgbClr val="FFFF00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60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Berlin Sans FB" pitchFamily="34" charset="0"/>
              </a:rPr>
              <a:t>Community Efforts at Mitigation – Public Awareness programs</a:t>
            </a:r>
            <a:endParaRPr lang="en-US" sz="2800" dirty="0">
              <a:solidFill>
                <a:srgbClr val="0070C0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295400"/>
            <a:ext cx="859536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It is targeted particularly to marginalized communities, with high concentration of poor.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The following actions are suggested :</a:t>
            </a:r>
          </a:p>
          <a:p>
            <a:pPr marL="342900" indent="-342900"/>
            <a:r>
              <a:rPr lang="en-US" b="1" dirty="0" smtClean="0">
                <a:solidFill>
                  <a:srgbClr val="003399"/>
                </a:solidFill>
                <a:latin typeface="Goudy Old Style" pitchFamily="18" charset="0"/>
              </a:rPr>
              <a:t>To encourage the development of legislation and administrative policies by the state and local level elected officials</a:t>
            </a:r>
          </a:p>
          <a:p>
            <a:pPr marL="342900" indent="-342900"/>
            <a:r>
              <a:rPr lang="en-US" b="1" dirty="0" smtClean="0">
                <a:solidFill>
                  <a:srgbClr val="003399"/>
                </a:solidFill>
                <a:latin typeface="Goudy Old Style" pitchFamily="18" charset="0"/>
              </a:rPr>
              <a:t>A program to encourage public-private partnership to educate employees and customer about mitigation</a:t>
            </a:r>
          </a:p>
          <a:p>
            <a:pPr marL="342900" indent="-342900"/>
            <a:r>
              <a:rPr lang="en-US" b="1" dirty="0" smtClean="0">
                <a:solidFill>
                  <a:srgbClr val="003399"/>
                </a:solidFill>
                <a:latin typeface="Goudy Old Style" pitchFamily="18" charset="0"/>
              </a:rPr>
              <a:t>A training program for teachers to ensure that they understand disasters, their likely effects and the precautions that should be taken</a:t>
            </a:r>
          </a:p>
          <a:p>
            <a:pPr marL="342900" indent="-342900"/>
            <a:r>
              <a:rPr lang="en-US" b="1" dirty="0" smtClean="0">
                <a:solidFill>
                  <a:srgbClr val="003399"/>
                </a:solidFill>
                <a:latin typeface="Goudy Old Style" pitchFamily="18" charset="0"/>
              </a:rPr>
              <a:t>An academic curriculum information about disasters and the precautionary measures to be taken</a:t>
            </a:r>
          </a:p>
          <a:p>
            <a:pPr marL="342900" indent="-342900"/>
            <a:r>
              <a:rPr lang="en-US" b="1" dirty="0" smtClean="0">
                <a:solidFill>
                  <a:srgbClr val="003399"/>
                </a:solidFill>
                <a:latin typeface="Goudy Old Style" pitchFamily="18" charset="0"/>
              </a:rPr>
              <a:t>Organization of disaster simulations within school to review</a:t>
            </a:r>
          </a:p>
          <a:p>
            <a:pPr marL="342900" indent="-342900"/>
            <a:r>
              <a:rPr lang="en-US" b="1" dirty="0">
                <a:solidFill>
                  <a:srgbClr val="003399"/>
                </a:solidFill>
                <a:latin typeface="Goudy Old Style" pitchFamily="18" charset="0"/>
              </a:rPr>
              <a:t>Promotion of publicity and educational session through mass media.</a:t>
            </a:r>
          </a:p>
          <a:p>
            <a:pPr marL="342900" indent="-342900"/>
            <a:endParaRPr lang="en-US" b="1" dirty="0" smtClean="0">
              <a:solidFill>
                <a:srgbClr val="003399"/>
              </a:solidFill>
              <a:latin typeface="Goudy Old Style" pitchFamily="18" charset="0"/>
            </a:endParaRPr>
          </a:p>
          <a:p>
            <a:pPr marL="342900" indent="-342900"/>
            <a:endParaRPr lang="en-US" b="1" dirty="0" smtClean="0">
              <a:solidFill>
                <a:srgbClr val="003399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13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002060"/>
                </a:solidFill>
                <a:latin typeface="Berlin Sans FB" pitchFamily="34" charset="0"/>
              </a:rPr>
              <a:t>Institutional Mechanisms</a:t>
            </a:r>
            <a:endParaRPr lang="en-US" sz="2000" dirty="0" smtClean="0">
              <a:solidFill>
                <a:srgbClr val="002060"/>
              </a:solidFill>
              <a:latin typeface="Berlin Sans FB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itchFamily="66" charset="0"/>
              </a:rPr>
              <a:t>It includes </a:t>
            </a:r>
          </a:p>
          <a:p>
            <a:pPr marL="342900" indent="-342900"/>
            <a:r>
              <a:rPr lang="en-US" sz="2000" dirty="0" smtClean="0">
                <a:solidFill>
                  <a:srgbClr val="003399"/>
                </a:solidFill>
                <a:latin typeface="Goudy Old Style" pitchFamily="18" charset="0"/>
              </a:rPr>
              <a:t>Disaster mitigation : Strengthening the Institutional Framework</a:t>
            </a:r>
          </a:p>
          <a:p>
            <a:pPr marL="342900" indent="-342900"/>
            <a:r>
              <a:rPr lang="en-US" sz="2000" dirty="0" smtClean="0">
                <a:solidFill>
                  <a:srgbClr val="003399"/>
                </a:solidFill>
                <a:latin typeface="Goudy Old Style" pitchFamily="18" charset="0"/>
              </a:rPr>
              <a:t>Disaster Management Legislation, relief and Rehabilitation Policy</a:t>
            </a:r>
          </a:p>
          <a:p>
            <a:pPr marL="342900" indent="-342900"/>
            <a:r>
              <a:rPr lang="en-US" sz="2000" dirty="0" smtClean="0">
                <a:solidFill>
                  <a:srgbClr val="003399"/>
                </a:solidFill>
                <a:latin typeface="Goudy Old Style" pitchFamily="18" charset="0"/>
              </a:rPr>
              <a:t>Incentive and Resources.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3399"/>
              </a:solidFill>
              <a:latin typeface="Goudy Old Style" pitchFamily="18" charset="0"/>
            </a:endParaRPr>
          </a:p>
          <a:p>
            <a:pPr marL="0" indent="0">
              <a:buNone/>
            </a:pPr>
            <a:r>
              <a:rPr lang="en-US" sz="3200" b="1" dirty="0"/>
              <a:t>Disaster mitigation : Strengthening the Institutional </a:t>
            </a:r>
            <a:r>
              <a:rPr lang="en-US" sz="3200" b="1" dirty="0" smtClean="0"/>
              <a:t>Framework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3399"/>
                </a:solidFill>
              </a:rPr>
              <a:t>It is to</a:t>
            </a:r>
            <a:r>
              <a:rPr lang="en-US" sz="2000" dirty="0">
                <a:solidFill>
                  <a:srgbClr val="003399"/>
                </a:solidFill>
              </a:rPr>
              <a:t> </a:t>
            </a:r>
            <a:r>
              <a:rPr lang="en-US" sz="2000" dirty="0" smtClean="0">
                <a:solidFill>
                  <a:srgbClr val="003399"/>
                </a:solidFill>
              </a:rPr>
              <a:t>strengthen or develop capacity to undertake disaster management strategies. The main components are the followings :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3399"/>
              </a:solidFill>
            </a:endParaRPr>
          </a:p>
          <a:p>
            <a:pPr marL="342900" indent="-342900"/>
            <a:r>
              <a:rPr lang="en-US" sz="2000" dirty="0" smtClean="0">
                <a:latin typeface="Franklin Gothic Demi" pitchFamily="34" charset="0"/>
              </a:rPr>
              <a:t>Disaster Vulnerability assessment should be incorporated in the development process at all levels</a:t>
            </a:r>
          </a:p>
          <a:p>
            <a:pPr marL="342900" indent="-342900"/>
            <a:endParaRPr lang="en-US" sz="2000" dirty="0"/>
          </a:p>
          <a:p>
            <a:pPr marL="342900" indent="-34290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157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onstantia" pitchFamily="18" charset="0"/>
              </a:rPr>
              <a:t>Investing an appropriate portion of the revenue in disaster reduction activities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Constantia" pitchFamily="18" charset="0"/>
              </a:rPr>
              <a:t>Emphasis must be on proactive and pre-disaster measures rather than post-disaster response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Constantia" pitchFamily="18" charset="0"/>
              </a:rPr>
              <a:t>Monitoring the development activities across departments by NMDC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Constantia" pitchFamily="18" charset="0"/>
              </a:rPr>
              <a:t>To form consortium among professionals, risk managers in business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nstantia" pitchFamily="18" charset="0"/>
              </a:rPr>
              <a:t>organizations which will look into, and incorporate mitigation aspects for all projects in their field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002060"/>
              </a:solidFill>
              <a:latin typeface="Constantia" pitchFamily="18" charset="0"/>
            </a:endParaRPr>
          </a:p>
          <a:p>
            <a:r>
              <a:rPr lang="en-US" sz="2000" b="1" dirty="0" smtClean="0">
                <a:solidFill>
                  <a:srgbClr val="002060"/>
                </a:solidFill>
                <a:latin typeface="Constantia" pitchFamily="18" charset="0"/>
              </a:rPr>
              <a:t>Existing bodies like the chamber of Commerce, Institution of Engineers, Institution of Planners, Institution of Architects and Contractors Association can also be asked to promote mitigation measures among their members.</a:t>
            </a:r>
            <a:endParaRPr lang="en-US" sz="2000" b="1" dirty="0">
              <a:solidFill>
                <a:srgbClr val="00206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5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91550" cy="685800"/>
          </a:xfrm>
        </p:spPr>
        <p:txBody>
          <a:bodyPr>
            <a:normAutofit fontScale="90000"/>
          </a:bodyPr>
          <a:lstStyle/>
          <a:p>
            <a:pPr marL="342900" indent="-342900"/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 smtClean="0">
                <a:solidFill>
                  <a:srgbClr val="002060"/>
                </a:solidFill>
                <a:latin typeface="Berlin Sans FB Demi" pitchFamily="34" charset="0"/>
              </a:rPr>
              <a:t>Disaster Management Legislation, relief and Rehabilitation Policy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marL="285750" indent="-285750"/>
            <a:r>
              <a:rPr lang="en-US" sz="1800" dirty="0" smtClean="0">
                <a:latin typeface="Constantia" pitchFamily="18" charset="0"/>
              </a:rPr>
              <a:t>Emphasizing the need for reaching out the poor and marginalized</a:t>
            </a:r>
          </a:p>
          <a:p>
            <a:r>
              <a:rPr lang="en-US" sz="1800" dirty="0" smtClean="0">
                <a:latin typeface="Constantia" pitchFamily="18" charset="0"/>
              </a:rPr>
              <a:t>Resettlement and development of safe sites</a:t>
            </a:r>
          </a:p>
          <a:p>
            <a:r>
              <a:rPr lang="en-US" sz="1800" dirty="0" smtClean="0">
                <a:latin typeface="Constantia" pitchFamily="18" charset="0"/>
              </a:rPr>
              <a:t>Operationalizing Disaster Management action Plan documents at the Central,Provincial,District and local Government levels through Disaster Management Legislation</a:t>
            </a:r>
          </a:p>
          <a:p>
            <a:r>
              <a:rPr lang="en-US" sz="1800" dirty="0" smtClean="0">
                <a:latin typeface="Constantia" pitchFamily="18" charset="0"/>
              </a:rPr>
              <a:t>Strengthening of line departments, developing training capabilities,patnership with NGOs and private sector, disaster funding ,insurance , mitigation requirements etc. are some of the critical areas which must find appropriate expression in the legislation.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5476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25" y="380999"/>
            <a:ext cx="8591550" cy="76200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Incentive and Resources</a:t>
            </a:r>
            <a:br>
              <a:rPr lang="en-US" b="1" dirty="0" smtClean="0">
                <a:solidFill>
                  <a:srgbClr val="00206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Berlin Sans FB" pitchFamily="34" charset="0"/>
              </a:rPr>
              <a:t>It</a:t>
            </a:r>
            <a:r>
              <a:rPr lang="en-US" sz="2400" b="1" dirty="0">
                <a:latin typeface="Berlin Sans FB" pitchFamily="34" charset="0"/>
              </a:rPr>
              <a:t> </a:t>
            </a:r>
            <a:r>
              <a:rPr lang="en-US" sz="2400" dirty="0">
                <a:latin typeface="Berlin Sans FB" pitchFamily="34" charset="0"/>
              </a:rPr>
              <a:t>includes the followings</a:t>
            </a:r>
            <a:r>
              <a:rPr lang="en-US" sz="2400" dirty="0" smtClean="0">
                <a:latin typeface="Berlin Sans FB" pitchFamily="34" charset="0"/>
              </a:rPr>
              <a:t>:</a:t>
            </a:r>
            <a:endParaRPr lang="en-US" dirty="0" smtClean="0"/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Developing mechanism to provide stable source of funding for preparedness and mitigation activities at all levels of Government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A review of the current incentives and disincentives to determine what additional incentives and disincentives are required to ensure cost –effectiveness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Incentives for relocation of commercial and residential activities out side the hazardous and disaster-prone areas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Incentives for retrofitting of commercial and residential structures located in disaster-prone areas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Providing resources for central, State and Local governments to ensure adequate levels of coordination and effective implementation of mitigation activities</a:t>
            </a:r>
            <a:endParaRPr lang="en-US" sz="2000" b="1" dirty="0">
              <a:solidFill>
                <a:srgbClr val="002060"/>
              </a:solidFill>
              <a:latin typeface="Estrangelo Edessa" pitchFamily="66" charset="0"/>
              <a:cs typeface="Estrangelo Edess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6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13B545"/>
                </a:solidFill>
                <a:latin typeface="Estrangelo Edessa" pitchFamily="66" charset="0"/>
                <a:cs typeface="Estrangelo Edessa" pitchFamily="66" charset="0"/>
              </a:rPr>
              <a:t>Establishing Disaster Relief Fund at the Central and State government levels for meeting the immediate relief</a:t>
            </a:r>
          </a:p>
          <a:p>
            <a:r>
              <a:rPr lang="en-US" sz="2000" b="1" dirty="0" smtClean="0">
                <a:solidFill>
                  <a:srgbClr val="13B545"/>
                </a:solidFill>
                <a:latin typeface="Estrangelo Edessa" pitchFamily="66" charset="0"/>
                <a:cs typeface="Estrangelo Edessa" pitchFamily="66" charset="0"/>
              </a:rPr>
              <a:t>Introducing  disaster insurance</a:t>
            </a:r>
          </a:p>
          <a:p>
            <a:r>
              <a:rPr lang="en-US" sz="2000" b="1" dirty="0" smtClean="0">
                <a:solidFill>
                  <a:srgbClr val="13B545"/>
                </a:solidFill>
                <a:latin typeface="Estrangelo Edessa" pitchFamily="66" charset="0"/>
                <a:cs typeface="Estrangelo Edessa" pitchFamily="66" charset="0"/>
              </a:rPr>
              <a:t>Encouraging the formation of partnership among private,industry,academic,and the central,provencial and local governments to maximize resources for mitigation activities</a:t>
            </a:r>
          </a:p>
          <a:p>
            <a:r>
              <a:rPr lang="en-US" sz="2000" b="1" dirty="0" smtClean="0">
                <a:solidFill>
                  <a:srgbClr val="13B545"/>
                </a:solidFill>
                <a:latin typeface="Estrangelo Edessa" pitchFamily="66" charset="0"/>
                <a:cs typeface="Estrangelo Edessa" pitchFamily="66" charset="0"/>
              </a:rPr>
              <a:t>Credit and house finance companies should make it mandatory for structure to follow special buildings code.</a:t>
            </a:r>
          </a:p>
          <a:p>
            <a:endParaRPr lang="en-US" sz="2000" b="1" dirty="0" smtClean="0">
              <a:solidFill>
                <a:srgbClr val="13B545"/>
              </a:solidFill>
              <a:latin typeface="Estrangelo Edessa" pitchFamily="66" charset="0"/>
              <a:cs typeface="Estrangelo Edessa" pitchFamily="66" charset="0"/>
            </a:endParaRPr>
          </a:p>
          <a:p>
            <a:pPr marL="0" indent="0">
              <a:buNone/>
            </a:pPr>
            <a:r>
              <a:rPr lang="en-US" sz="3600" b="1" dirty="0" smtClean="0"/>
              <a:t>Insurance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The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introduction of disaster-linked insurance should actively pursued and insurance cover should be available not just for life but for household goods,cattle,structures and crops.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20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70C0"/>
                </a:solidFill>
                <a:latin typeface="Estrangelo Edessa" pitchFamily="66" charset="0"/>
                <a:cs typeface="Estrangelo Edessa" pitchFamily="66" charset="0"/>
              </a:rPr>
              <a:t>One of the difficulties in promoting disaster insurance is that those who are at higher risk have the least capacity to pay the premiums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Estrangelo Edessa" pitchFamily="66" charset="0"/>
                <a:cs typeface="Estrangelo Edessa" pitchFamily="66" charset="0"/>
              </a:rPr>
              <a:t>Possibilities of group/community insurance should also be available ,particularly to marginalized communities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Estrangelo Edessa" pitchFamily="66" charset="0"/>
                <a:cs typeface="Estrangelo Edessa" pitchFamily="66" charset="0"/>
              </a:rPr>
              <a:t>The insurance agency may promote Community Rating System to go beyond the required standards of minimum safety.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Land –Use Planning and Regulations for Sustainable Development</a:t>
            </a:r>
            <a:endParaRPr lang="en-US" sz="2000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Proper long-term land-use planning by incorporating all geology –related data available, would identify and allocate hazard free areas for industrial and urban development. This is possible through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marL="457200" indent="-457200"/>
            <a:r>
              <a:rPr lang="en-US" sz="2000" b="1" dirty="0" smtClean="0"/>
              <a:t>Important infrastructure elements should not be located in areas that are susceptible to disaster impact</a:t>
            </a:r>
          </a:p>
          <a:p>
            <a:pPr marL="457200" indent="-457200"/>
            <a:endParaRPr lang="en-US" sz="2800" b="1" dirty="0" smtClean="0"/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0836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Harmonizing land suitability with agricultural development strategies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Separation of industrial units from residential areas and fire-prone industries from other industries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Creation of public awareness of proper land use practices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Introduction of the legal enforcement of property insurance against damages inflicted by disaster events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Both legislative and economic inducements to promote proper land use.</a:t>
            </a:r>
          </a:p>
          <a:p>
            <a:endParaRPr lang="en-US" sz="2000" b="1" dirty="0">
              <a:solidFill>
                <a:srgbClr val="002060"/>
              </a:solidFill>
              <a:latin typeface="Estrangelo Edessa" pitchFamily="66" charset="0"/>
              <a:cs typeface="Estrangelo Edessa" pitchFamily="66" charset="0"/>
            </a:endParaRPr>
          </a:p>
          <a:p>
            <a:endParaRPr lang="en-US" sz="2000" b="1" dirty="0" smtClean="0">
              <a:solidFill>
                <a:srgbClr val="002060"/>
              </a:solidFill>
              <a:latin typeface="Estrangelo Edessa" pitchFamily="66" charset="0"/>
              <a:cs typeface="Estrangelo Edessa" pitchFamily="66" charset="0"/>
            </a:endParaRPr>
          </a:p>
          <a:p>
            <a:endParaRPr lang="en-US" sz="2000" b="1" dirty="0">
              <a:solidFill>
                <a:srgbClr val="002060"/>
              </a:solidFill>
              <a:latin typeface="Estrangelo Edessa" pitchFamily="66" charset="0"/>
              <a:cs typeface="Estrangelo Edessa" pitchFamily="66" charset="0"/>
            </a:endParaRPr>
          </a:p>
          <a:p>
            <a:endParaRPr lang="en-US" sz="2000" b="1" dirty="0" smtClean="0">
              <a:solidFill>
                <a:srgbClr val="002060"/>
              </a:solidFill>
              <a:latin typeface="Estrangelo Edessa" pitchFamily="66" charset="0"/>
              <a:cs typeface="Estrangelo Edessa" pitchFamily="66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Estrangelo Edessa" pitchFamily="66" charset="0"/>
                <a:cs typeface="Estrangelo Edessa" pitchFamily="66" charset="0"/>
              </a:rPr>
              <a:t>                              THANK  YOU  FOR  TODAY</a:t>
            </a:r>
            <a:endParaRPr lang="en-US" sz="2000" b="1" dirty="0">
              <a:solidFill>
                <a:srgbClr val="002060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4" name="Down Ribbon 3"/>
          <p:cNvSpPr/>
          <p:nvPr/>
        </p:nvSpPr>
        <p:spPr>
          <a:xfrm>
            <a:off x="6019800" y="5384800"/>
            <a:ext cx="2895600" cy="863600"/>
          </a:xfrm>
          <a:prstGeom prst="ribbon">
            <a:avLst/>
          </a:prstGeom>
          <a:solidFill>
            <a:srgbClr val="691FED"/>
          </a:solidFill>
          <a:ln>
            <a:solidFill>
              <a:srgbClr val="FFFF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br" rotWithShape="0">
              <a:srgbClr val="000000">
                <a:alpha val="40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454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4038600" cy="494506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Berlin Sans FB Demi" pitchFamily="34" charset="0"/>
                <a:cs typeface="Aharoni" pitchFamily="2" charset="-79"/>
              </a:rPr>
              <a:t>INTRODUCTION</a:t>
            </a:r>
            <a:endParaRPr lang="en-US" b="1" dirty="0">
              <a:solidFill>
                <a:srgbClr val="002060"/>
              </a:solidFill>
              <a:latin typeface="Berlin Sans FB Demi" pitchFamily="34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914400"/>
            <a:ext cx="9144000" cy="59436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40000" lnSpcReduction="20000"/>
          </a:bodyPr>
          <a:lstStyle/>
          <a:p>
            <a:pPr marL="64008" indent="0">
              <a:buNone/>
            </a:pPr>
            <a:r>
              <a:rPr lang="en-US" sz="4500" dirty="0" smtClean="0">
                <a:solidFill>
                  <a:srgbClr val="7030A0"/>
                </a:solidFill>
              </a:rPr>
              <a:t>Scientifically, Disasters are of two types:-  Natural &amp; Non-Natural</a:t>
            </a:r>
          </a:p>
          <a:p>
            <a:pPr marL="64008" indent="0">
              <a:buNone/>
            </a:pPr>
            <a:r>
              <a:rPr lang="en-US" sz="4500" dirty="0" smtClean="0">
                <a:solidFill>
                  <a:srgbClr val="7030A0"/>
                </a:solidFill>
              </a:rPr>
              <a:t>Natural disasters are beyond human control. We cannot stop them but we can always take precautions. Man-Made disasters on the other hand are totally manageab</a:t>
            </a:r>
            <a:r>
              <a:rPr lang="en-US" sz="4500" dirty="0" smtClean="0"/>
              <a:t>le.</a:t>
            </a:r>
          </a:p>
          <a:p>
            <a:pPr marL="64008" indent="0">
              <a:buNone/>
            </a:pPr>
            <a:endParaRPr lang="en-US" dirty="0"/>
          </a:p>
          <a:p>
            <a:pPr marL="64008" indent="0">
              <a:buNone/>
            </a:pPr>
            <a:r>
              <a:rPr lang="en-US" sz="7000" dirty="0" smtClean="0">
                <a:solidFill>
                  <a:srgbClr val="00B0F0"/>
                </a:solidFill>
                <a:latin typeface="Berlin Sans FB" pitchFamily="34" charset="0"/>
              </a:rPr>
              <a:t>DISASTER  MANAGEMENT</a:t>
            </a:r>
          </a:p>
          <a:p>
            <a:pPr marL="64008" indent="0">
              <a:buNone/>
            </a:pPr>
            <a:r>
              <a:rPr lang="en-US" sz="4500" dirty="0" smtClean="0">
                <a:solidFill>
                  <a:srgbClr val="7030A0"/>
                </a:solidFill>
              </a:rPr>
              <a:t>Stopping, Controlling &amp; managing disastrous situations is termed as Disaster Management</a:t>
            </a:r>
            <a:r>
              <a:rPr lang="en-US" sz="4500" dirty="0" smtClean="0"/>
              <a:t>.</a:t>
            </a:r>
          </a:p>
          <a:p>
            <a:pPr marL="64008" indent="0">
              <a:buNone/>
            </a:pPr>
            <a:endParaRPr lang="en-US" sz="3600" dirty="0" smtClean="0"/>
          </a:p>
          <a:p>
            <a:pPr marL="64008" indent="0">
              <a:buNone/>
            </a:pPr>
            <a:r>
              <a:rPr lang="en-US" sz="8000" dirty="0" smtClean="0">
                <a:latin typeface="Berlin Sans FB" pitchFamily="34" charset="0"/>
              </a:rPr>
              <a:t>WHY DISASTER MANAGEMENT IS SO IMPORTANT?</a:t>
            </a:r>
          </a:p>
          <a:p>
            <a:pPr marL="64008" indent="0">
              <a:buNone/>
            </a:pPr>
            <a:endParaRPr lang="en-US" sz="8000" dirty="0" smtClean="0">
              <a:latin typeface="Berlin Sans FB" pitchFamily="34" charset="0"/>
            </a:endParaRPr>
          </a:p>
          <a:p>
            <a:pPr marL="521208" indent="-457200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sz="4500" dirty="0" smtClean="0">
                <a:solidFill>
                  <a:srgbClr val="7030A0"/>
                </a:solidFill>
                <a:latin typeface="Bookman Old Style" pitchFamily="18" charset="0"/>
              </a:rPr>
              <a:t>Contributes in avoiding uncertainties.</a:t>
            </a:r>
          </a:p>
          <a:p>
            <a:pPr marL="521208" indent="-457200">
              <a:buClr>
                <a:schemeClr val="accent4"/>
              </a:buClr>
              <a:buFont typeface="Wingdings" pitchFamily="2" charset="2"/>
              <a:buChar char="Ø"/>
            </a:pPr>
            <a:r>
              <a:rPr lang="en-US" sz="4500" dirty="0">
                <a:solidFill>
                  <a:srgbClr val="7030A0"/>
                </a:solidFill>
                <a:latin typeface="Bookman Old Style" pitchFamily="18" charset="0"/>
              </a:rPr>
              <a:t>Reducing frequency of disasters and </a:t>
            </a:r>
            <a:r>
              <a:rPr lang="en-US" sz="4500" dirty="0" smtClean="0">
                <a:solidFill>
                  <a:srgbClr val="7030A0"/>
                </a:solidFill>
                <a:latin typeface="Bookman Old Style" pitchFamily="18" charset="0"/>
              </a:rPr>
              <a:t>devastation</a:t>
            </a:r>
            <a:r>
              <a:rPr lang="en-US" sz="4500" dirty="0">
                <a:solidFill>
                  <a:srgbClr val="7030A0"/>
                </a:solidFill>
                <a:latin typeface="Bookman Old Style" pitchFamily="18" charset="0"/>
              </a:rPr>
              <a:t>.</a:t>
            </a:r>
            <a:endParaRPr lang="en-US" sz="4500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pPr marL="64008" indent="0">
              <a:buClr>
                <a:schemeClr val="accent4"/>
              </a:buClr>
              <a:buNone/>
            </a:pPr>
            <a:endParaRPr lang="en-US" sz="4500" dirty="0">
              <a:solidFill>
                <a:srgbClr val="7030A0"/>
              </a:solidFill>
              <a:latin typeface="Bookman Old Style" pitchFamily="18" charset="0"/>
            </a:endParaRPr>
          </a:p>
          <a:p>
            <a:pPr marL="521208" indent="-457200">
              <a:buClr>
                <a:schemeClr val="accent4"/>
              </a:buClr>
              <a:buFont typeface="Wingdings" pitchFamily="2" charset="2"/>
              <a:buChar char="Ø"/>
            </a:pPr>
            <a:endParaRPr lang="en-US" sz="2800" dirty="0" smtClean="0"/>
          </a:p>
          <a:p>
            <a:pPr marL="521208" indent="-457200">
              <a:buClr>
                <a:schemeClr val="accent4"/>
              </a:buClr>
              <a:buFont typeface="Wingdings" pitchFamily="2" charset="2"/>
              <a:buChar char="Ø"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sz="2800" i="1" dirty="0"/>
          </a:p>
          <a:p>
            <a:pPr marL="64008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9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CONCEPT OF MITIGATION &amp; IT’S IMPORTANCE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Mitigation means:-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Lessening the negative impact of natural hazards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Sustain action taken to reduce long term vulnerability of human life and property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latin typeface="Berlin Sans FB" pitchFamily="34" charset="0"/>
              </a:rPr>
              <a:t>MITIGATION PROVIDES:-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  <a:latin typeface="Copperplate Gothic Bold" pitchFamily="34" charset="0"/>
              </a:rPr>
              <a:t>It is the foundation of emergency management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  <a:latin typeface="Copperplate Gothic Bold" pitchFamily="34" charset="0"/>
              </a:rPr>
              <a:t>Opportunity to assess the damage and to elucidate its causes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  <a:latin typeface="Copperplate Gothic Bold" pitchFamily="34" charset="0"/>
              </a:rPr>
              <a:t>Planners with guidelines for reducing vulnerability to future disaster damages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002060"/>
                </a:solidFill>
                <a:latin typeface="Copperplate Gothic Bold" pitchFamily="34" charset="0"/>
              </a:rPr>
              <a:t>Plan to break the cycle of damage, reconstruction &amp; repeated damage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 smtClean="0"/>
          </a:p>
          <a:p>
            <a:pPr marL="342900" indent="-342900">
              <a:buFont typeface="Wingdings" pitchFamily="2" charset="2"/>
              <a:buChar char="v"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4116729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ELEMENTS OF MITIGATION STRATEGIES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Bradley Hand ITC" pitchFamily="66" charset="0"/>
              </a:rPr>
              <a:t>The elements of mitigation strategies are:-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latin typeface="Berlin Sans FB" pitchFamily="34" charset="0"/>
              </a:rPr>
              <a:t>Risk assessment and vulnerability analysis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latin typeface="Berlin Sans FB" pitchFamily="34" charset="0"/>
              </a:rPr>
              <a:t>Applied research and technology transfer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latin typeface="Berlin Sans FB" pitchFamily="34" charset="0"/>
              </a:rPr>
              <a:t>Public awareness and training. It includes:-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800" i="1" dirty="0" smtClean="0">
                <a:solidFill>
                  <a:srgbClr val="FF0000"/>
                </a:solidFill>
                <a:latin typeface="Franklin Gothic Demi" pitchFamily="34" charset="0"/>
              </a:rPr>
              <a:t>TRAINING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800" i="1" dirty="0" smtClean="0">
                <a:solidFill>
                  <a:srgbClr val="FF0000"/>
                </a:solidFill>
                <a:latin typeface="Franklin Gothic Demi" pitchFamily="34" charset="0"/>
              </a:rPr>
              <a:t>COMMUNITY EFFORTS AT MITIGATION-PUBLIC AWARENESS PROGRAMMES</a:t>
            </a:r>
          </a:p>
          <a:p>
            <a:pPr marL="0" indent="0">
              <a:buNone/>
            </a:pPr>
            <a:endParaRPr lang="en-US" sz="1800" i="1" dirty="0" smtClean="0">
              <a:solidFill>
                <a:srgbClr val="FF0000"/>
              </a:solidFill>
              <a:latin typeface="Franklin Gothic Demi" pitchFamily="34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7030A0"/>
                </a:solidFill>
                <a:latin typeface="Berlin Sans FB Demi" pitchFamily="34" charset="0"/>
              </a:rPr>
              <a:t>Institutional Mechanisms. It includes</a:t>
            </a:r>
            <a:r>
              <a:rPr lang="en-US" sz="2000" dirty="0" smtClean="0"/>
              <a:t>:-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800" dirty="0" smtClean="0">
                <a:latin typeface="Berlin Sans FB Demi" pitchFamily="34" charset="0"/>
              </a:rPr>
              <a:t>STRENGHTHENING THE INSTITUTIONAL FRAMEWORK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800" dirty="0" smtClean="0">
                <a:latin typeface="Berlin Sans FB Demi" pitchFamily="34" charset="0"/>
              </a:rPr>
              <a:t>DISASTER MANAGEMENT, LEGISLATION, RELIEF &amp; REHABILITATION POLICY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800" dirty="0" smtClean="0">
                <a:latin typeface="Berlin Sans FB Demi" pitchFamily="34" charset="0"/>
              </a:rPr>
              <a:t>INCENTIVES &amp; RESOURCES</a:t>
            </a:r>
          </a:p>
          <a:p>
            <a:pPr marL="514350" indent="-514350">
              <a:buFont typeface="+mj-lt"/>
              <a:buAutoNum type="romanUcPeriod"/>
            </a:pPr>
            <a:endParaRPr lang="en-US" sz="2000" dirty="0" smtClean="0"/>
          </a:p>
          <a:p>
            <a:pPr marL="514350" indent="-514350">
              <a:buFont typeface="+mj-lt"/>
              <a:buAutoNum type="romanUcPeriod"/>
            </a:pPr>
            <a:endParaRPr lang="en-US" sz="2000" dirty="0" smtClean="0"/>
          </a:p>
          <a:p>
            <a:pPr marL="342900" indent="-342900">
              <a:buFont typeface="Wingdings" pitchFamily="2" charset="2"/>
              <a:buChar char="q"/>
            </a:pPr>
            <a:endParaRPr lang="en-US" sz="2000" dirty="0" smtClean="0"/>
          </a:p>
          <a:p>
            <a:pPr marL="0" indent="0">
              <a:buNone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693505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2060"/>
                </a:solidFill>
                <a:latin typeface="Franklin Gothic Demi" pitchFamily="34" charset="0"/>
              </a:rPr>
              <a:t>Insurance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2060"/>
                </a:solidFill>
                <a:latin typeface="Franklin Gothic Demi" pitchFamily="34" charset="0"/>
              </a:rPr>
              <a:t>Land use planning &amp; regulations for sustainable development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 smtClean="0">
                <a:solidFill>
                  <a:srgbClr val="002060"/>
                </a:solidFill>
                <a:latin typeface="Franklin Gothic Demi" pitchFamily="34" charset="0"/>
              </a:rPr>
              <a:t>Hazard-Resistant designs . It includes:-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800" dirty="0" smtClean="0">
                <a:solidFill>
                  <a:srgbClr val="FF0000"/>
                </a:solidFill>
                <a:latin typeface="Berlin Sans FB" pitchFamily="34" charset="0"/>
              </a:rPr>
              <a:t>STRUCTURAL ALTERATIONS TO BUILDINGS</a:t>
            </a:r>
          </a:p>
          <a:p>
            <a:pPr marL="514350" indent="-514350">
              <a:buFont typeface="+mj-lt"/>
              <a:buAutoNum type="romanUcPeriod"/>
            </a:pPr>
            <a:r>
              <a:rPr lang="en-US" sz="1800" dirty="0" smtClean="0">
                <a:solidFill>
                  <a:srgbClr val="FF0000"/>
                </a:solidFill>
                <a:latin typeface="Berlin Sans FB" pitchFamily="34" charset="0"/>
              </a:rPr>
              <a:t>STRUCTURAL ALTERATION TO OTHER INSTALLATIONS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00B0F0"/>
                </a:solidFill>
                <a:latin typeface="Franklin Gothic Demi" pitchFamily="34" charset="0"/>
              </a:rPr>
              <a:t>RISK ASSESSMENT &amp; VULNERABILTY ANALYSIS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13B545"/>
                </a:solidFill>
              </a:rPr>
              <a:t>This basically means carrying out a risk assessment and vulnerability assessment. This analysis is done</a:t>
            </a:r>
          </a:p>
          <a:p>
            <a:pPr marL="342900" indent="-342900"/>
            <a:r>
              <a:rPr lang="en-US" sz="2000" b="1" dirty="0" smtClean="0">
                <a:solidFill>
                  <a:srgbClr val="13B545"/>
                </a:solidFill>
              </a:rPr>
              <a:t>IN ELECTORAL WARDS</a:t>
            </a:r>
          </a:p>
          <a:p>
            <a:pPr marL="342900" indent="-342900"/>
            <a:r>
              <a:rPr lang="en-US" sz="2000" b="1" dirty="0" smtClean="0">
                <a:solidFill>
                  <a:srgbClr val="13B545"/>
                </a:solidFill>
              </a:rPr>
              <a:t>LOCAL GOVERNMENT AREAS</a:t>
            </a:r>
          </a:p>
          <a:p>
            <a:pPr marL="342900" indent="-342900"/>
            <a:endParaRPr lang="en-US" sz="2000" b="1" dirty="0" smtClean="0">
              <a:solidFill>
                <a:srgbClr val="13B545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THE MAIN POINTS OF THIS ANALYSIS ARE</a:t>
            </a:r>
          </a:p>
          <a:p>
            <a:pPr marL="342900" indent="-342900"/>
            <a:r>
              <a:rPr lang="en-US" sz="1800" dirty="0" smtClean="0">
                <a:solidFill>
                  <a:srgbClr val="C00000"/>
                </a:solidFill>
                <a:latin typeface="Berlin Sans FB" pitchFamily="34" charset="0"/>
              </a:rPr>
              <a:t>IDENTIFICATION OF HOTSPOT AREAS OR AREAS OF PRIME CONCERN</a:t>
            </a:r>
          </a:p>
          <a:p>
            <a:pPr marL="342900" indent="-342900"/>
            <a:r>
              <a:rPr lang="en-US" sz="1800" dirty="0" smtClean="0">
                <a:solidFill>
                  <a:srgbClr val="C00000"/>
                </a:solidFill>
                <a:latin typeface="Berlin Sans FB" pitchFamily="34" charset="0"/>
              </a:rPr>
              <a:t>INVOLVEMENT OF LOCAL COMMUNITY</a:t>
            </a:r>
          </a:p>
          <a:p>
            <a:pPr marL="342900" indent="-342900"/>
            <a:r>
              <a:rPr lang="en-US" sz="1800" dirty="0" smtClean="0">
                <a:solidFill>
                  <a:srgbClr val="C00000"/>
                </a:solidFill>
                <a:latin typeface="Berlin Sans FB" pitchFamily="34" charset="0"/>
              </a:rPr>
              <a:t>COMPREHENSIVE VULNERABILITY ANALYSIS TAKING INTO ACCOUNT PAST DISASTER EVENTS</a:t>
            </a:r>
          </a:p>
          <a:p>
            <a:pPr marL="342900" indent="-342900"/>
            <a:r>
              <a:rPr lang="en-US" sz="1800" dirty="0" smtClean="0">
                <a:solidFill>
                  <a:srgbClr val="C00000"/>
                </a:solidFill>
                <a:latin typeface="Berlin Sans FB" pitchFamily="34" charset="0"/>
              </a:rPr>
              <a:t>THE SOCIO-ECONOMIC CONDITION OF THE POPULATION LIVING IN THE AREA.</a:t>
            </a:r>
          </a:p>
          <a:p>
            <a:pPr marL="0" indent="0">
              <a:buNone/>
            </a:pPr>
            <a:endParaRPr lang="en-US" sz="2800" b="1" i="1" dirty="0" smtClean="0"/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1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Franklin Gothic Demi" pitchFamily="34" charset="0"/>
              </a:rPr>
              <a:t>THE INFRASTRUCTURE AND OTHER STRUCTURAL FACILITIES FOR CYCLONES, FLOODS, STORM SURGES, GEOLOGICAL HAZARDS ETC</a:t>
            </a:r>
          </a:p>
          <a:p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ranklin Gothic Demi" pitchFamily="34" charset="0"/>
              </a:rPr>
              <a:t>HAZARD MAPPING TO DELINEATE CAUSATIVE SOURCE AREAS AND AREAS EXPOSED TO HAZARDS</a:t>
            </a:r>
          </a:p>
          <a:p>
            <a:r>
              <a:rPr lang="en-US" sz="2000" dirty="0" smtClean="0">
                <a:solidFill>
                  <a:srgbClr val="7030A0"/>
                </a:solidFill>
                <a:latin typeface="Franklin Gothic Demi" pitchFamily="34" charset="0"/>
              </a:rPr>
              <a:t>THE GEOGRAPHICAL INFORMATION SYSTEM FOR GATHERING AND ANALYZING INFORMATION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Franklin Gothic Demi" pitchFamily="34" charset="0"/>
              </a:rPr>
              <a:t>REGULAR MECHANISMS FOR THE ASSESSMENT OF RISKS AND VULNERABILITY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Franklin Gothic Demi" pitchFamily="34" charset="0"/>
              </a:rPr>
              <a:t>APPLIED RESEARCH AND TECHNOLOGY TRANSFER</a:t>
            </a:r>
          </a:p>
          <a:p>
            <a:pPr marL="0" indent="0">
              <a:buNone/>
            </a:pPr>
            <a:endParaRPr lang="en-US" sz="2000" dirty="0" smtClean="0">
              <a:solidFill>
                <a:srgbClr val="C00000"/>
              </a:solidFill>
              <a:latin typeface="Franklin Gothic Demi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Berlin Sans FB Demi" pitchFamily="34" charset="0"/>
              </a:rPr>
              <a:t>THE MAIN AIM IS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691FED"/>
                </a:solidFill>
              </a:rPr>
              <a:t>ESTABLISH OR UPGRADE OBSERVATION EQUIPMENT AND NETWORKS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691FED"/>
                </a:solidFill>
              </a:rPr>
              <a:t>MONITOR THE HAZARDS PROPERLY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691FED"/>
                </a:solidFill>
              </a:rPr>
              <a:t>IMPROVE QUALITY OF FORECASTING AND WARNING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691FED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3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</a:rPr>
              <a:t>DISSIMINATE INFORMATION QUICKLY THROUGH THE WARNING SYSTEMS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</a:rPr>
              <a:t>UNDERTAKE DISASTER SIMULATIONS EXCERCISES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</a:rPr>
              <a:t>EXPANDING OBSERVATIONS AND MONITORING SYSTEMS WHERE THE DATA IS SCARCE AND RISK IS HIGH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Franklin Gothic Demi" pitchFamily="34" charset="0"/>
              </a:rPr>
              <a:t>MAIN ELEMENTS USED FOR THIS PURPOSE ARE :-</a:t>
            </a:r>
          </a:p>
          <a:p>
            <a:pPr marL="342900" indent="-342900"/>
            <a:r>
              <a:rPr lang="en-US" sz="2000" dirty="0" smtClean="0">
                <a:solidFill>
                  <a:srgbClr val="691FED"/>
                </a:solidFill>
                <a:latin typeface="Berlin Sans FB" pitchFamily="34" charset="0"/>
              </a:rPr>
              <a:t>REMOTE SENSING</a:t>
            </a:r>
          </a:p>
          <a:p>
            <a:pPr marL="342900" indent="-34290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lin Sans FB" pitchFamily="34" charset="0"/>
              </a:rPr>
              <a:t>SATELITE COMMUNICATIONS</a:t>
            </a:r>
          </a:p>
          <a:p>
            <a:pPr marL="342900" indent="-342900"/>
            <a:r>
              <a:rPr lang="en-US" sz="2000" dirty="0" smtClean="0">
                <a:solidFill>
                  <a:srgbClr val="002060"/>
                </a:solidFill>
                <a:latin typeface="Berlin Sans FB" pitchFamily="34" charset="0"/>
              </a:rPr>
              <a:t>GPS (GLOBAL POSITIONING SYSTEM)</a:t>
            </a:r>
          </a:p>
          <a:p>
            <a:pPr marL="342900" indent="-342900"/>
            <a:r>
              <a:rPr lang="en-US" sz="2000" dirty="0" smtClean="0">
                <a:solidFill>
                  <a:srgbClr val="9C3697"/>
                </a:solidFill>
                <a:latin typeface="Berlin Sans FB" pitchFamily="34" charset="0"/>
              </a:rPr>
              <a:t>NATIONAL BUILDING RESEARCH ORGANISATION</a:t>
            </a:r>
          </a:p>
          <a:p>
            <a:pPr marL="342900" indent="-342900"/>
            <a:r>
              <a:rPr lang="en-US" sz="2000" dirty="0" smtClean="0">
                <a:solidFill>
                  <a:srgbClr val="FF0000"/>
                </a:solidFill>
                <a:latin typeface="Berlin Sans FB" pitchFamily="34" charset="0"/>
              </a:rPr>
              <a:t>METEOROLOGICAL DEPARTMENT</a:t>
            </a:r>
          </a:p>
          <a:p>
            <a:pPr marL="342900" indent="-342900"/>
            <a:r>
              <a:rPr lang="en-US" sz="2000" dirty="0" smtClean="0">
                <a:solidFill>
                  <a:srgbClr val="0070C0"/>
                </a:solidFill>
                <a:latin typeface="Berlin Sans FB" pitchFamily="34" charset="0"/>
              </a:rPr>
              <a:t>IRRIGATION DEPARTMENT ETC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24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UNIVERSITY OR TECHNOLOGICAL INSTITUTIONS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RESEARCH STUDIES AND NATIONAL AND INTERNATIONAL ASSISTANCE, IF REQUIRED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COMMUNITY BASED MITIGATION MEASURES COMBINED WITH SCIENTIFIC KNOWLEDGE</a:t>
            </a:r>
          </a:p>
          <a:p>
            <a:pPr marL="0" indent="0">
              <a:buNone/>
            </a:pPr>
            <a:endParaRPr lang="en-US" sz="29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PUBLIC AWARENESS AND TRAINING</a:t>
            </a:r>
          </a:p>
          <a:p>
            <a:pPr marL="0" indent="0">
              <a:buNone/>
            </a:pPr>
            <a:r>
              <a:rPr lang="en-US" sz="2400" b="1" dirty="0" smtClean="0"/>
              <a:t>The training activity will be undertaken</a:t>
            </a:r>
          </a:p>
          <a:p>
            <a:pPr marL="457200" indent="-457200"/>
            <a:r>
              <a:rPr lang="en-US" sz="2400" b="1" dirty="0" smtClean="0"/>
              <a:t>At the central govt. level</a:t>
            </a:r>
          </a:p>
          <a:p>
            <a:pPr marL="457200" indent="-457200"/>
            <a:r>
              <a:rPr lang="en-US" sz="2400" b="1" dirty="0" smtClean="0"/>
              <a:t>The district level</a:t>
            </a:r>
          </a:p>
          <a:p>
            <a:pPr marL="457200" indent="-457200"/>
            <a:r>
              <a:rPr lang="en-US" sz="2400" b="1" dirty="0" smtClean="0"/>
              <a:t>The local govt. level</a:t>
            </a:r>
          </a:p>
          <a:p>
            <a:pPr marL="457200" indent="-457200"/>
            <a:r>
              <a:rPr lang="en-US" sz="2400" b="1" dirty="0" smtClean="0"/>
              <a:t>Through NGOs</a:t>
            </a:r>
          </a:p>
          <a:p>
            <a:pPr marL="457200" indent="-457200"/>
            <a:r>
              <a:rPr lang="en-US" sz="2400" b="1" dirty="0" smtClean="0"/>
              <a:t>Govt schools and institutions</a:t>
            </a:r>
          </a:p>
          <a:p>
            <a:pPr marL="457200" indent="-457200"/>
            <a:r>
              <a:rPr lang="en-US" sz="2400" b="1" dirty="0" smtClean="0"/>
              <a:t>Universities and research center</a:t>
            </a:r>
          </a:p>
          <a:p>
            <a:pPr marL="457200" indent="-457200"/>
            <a:endParaRPr lang="en-US" sz="3200" i="1" dirty="0" smtClean="0"/>
          </a:p>
          <a:p>
            <a:pPr marL="457200" indent="-457200"/>
            <a:endParaRPr lang="en-US" sz="3200" i="1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970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Gunplay" pitchFamily="34" charset="0"/>
              </a:rPr>
              <a:t>Training needs Assessment(TNA) exercises for different categories and level of functionaries will enable identification of the gaps that need to be attended through training activities</a:t>
            </a:r>
            <a:r>
              <a:rPr lang="en-US" sz="2400" dirty="0" smtClean="0">
                <a:solidFill>
                  <a:srgbClr val="002060"/>
                </a:solidFill>
                <a:latin typeface="Gunplay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  <a:latin typeface="Gunplay" pitchFamily="34" charset="0"/>
            </a:endParaRPr>
          </a:p>
          <a:p>
            <a:pPr marL="0" indent="0"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The efforts at the National Disaster management Centre (NMDC) would </a:t>
            </a:r>
            <a:r>
              <a:rPr lang="en-US" sz="2400" b="1" i="1" dirty="0" smtClean="0">
                <a:solidFill>
                  <a:srgbClr val="FF0000"/>
                </a:solidFill>
              </a:rPr>
              <a:t>include </a:t>
            </a:r>
            <a:r>
              <a:rPr lang="en-US" sz="2400" b="1" i="1" dirty="0">
                <a:solidFill>
                  <a:srgbClr val="FF0000"/>
                </a:solidFill>
              </a:rPr>
              <a:t>the followings :</a:t>
            </a: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Upgrading of training technology</a:t>
            </a: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Refining the methodologies for TNA and Community Needs Assessment</a:t>
            </a: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Updating Risk Analysis and Vulnerability Assessment</a:t>
            </a: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Developing training materials and preparing training modules</a:t>
            </a: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Refining the methodology for training and simulation</a:t>
            </a: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Undertaking training </a:t>
            </a:r>
            <a:r>
              <a:rPr lang="en-US" i="1" dirty="0" smtClean="0">
                <a:solidFill>
                  <a:srgbClr val="002060"/>
                </a:solidFill>
              </a:rPr>
              <a:t>programs </a:t>
            </a:r>
            <a:r>
              <a:rPr lang="en-US" i="1" dirty="0">
                <a:solidFill>
                  <a:srgbClr val="002060"/>
                </a:solidFill>
              </a:rPr>
              <a:t>and simulation </a:t>
            </a:r>
            <a:r>
              <a:rPr lang="en-US" i="1" dirty="0" smtClean="0">
                <a:solidFill>
                  <a:srgbClr val="002060"/>
                </a:solidFill>
              </a:rPr>
              <a:t>exercises</a:t>
            </a:r>
            <a:endParaRPr lang="en-US" i="1" dirty="0">
              <a:solidFill>
                <a:srgbClr val="002060"/>
              </a:solidFill>
            </a:endParaRP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Introducing GIS at the </a:t>
            </a:r>
            <a:r>
              <a:rPr lang="en-US" i="1" dirty="0" smtClean="0">
                <a:solidFill>
                  <a:srgbClr val="002060"/>
                </a:solidFill>
              </a:rPr>
              <a:t>national and  </a:t>
            </a:r>
            <a:r>
              <a:rPr lang="en-US" i="1" dirty="0">
                <a:solidFill>
                  <a:srgbClr val="002060"/>
                </a:solidFill>
              </a:rPr>
              <a:t>district levels</a:t>
            </a: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Establishing a system of plan </a:t>
            </a:r>
            <a:r>
              <a:rPr lang="en-US" i="1" dirty="0" smtClean="0">
                <a:solidFill>
                  <a:srgbClr val="002060"/>
                </a:solidFill>
              </a:rPr>
              <a:t>up gradation </a:t>
            </a:r>
            <a:r>
              <a:rPr lang="en-US" i="1" dirty="0">
                <a:solidFill>
                  <a:srgbClr val="002060"/>
                </a:solidFill>
              </a:rPr>
              <a:t>based on GIS</a:t>
            </a:r>
          </a:p>
          <a:p>
            <a:pPr marL="457200" indent="-457200"/>
            <a:r>
              <a:rPr lang="en-US" i="1" dirty="0">
                <a:solidFill>
                  <a:srgbClr val="002060"/>
                </a:solidFill>
              </a:rPr>
              <a:t>Developing a resource center at NMDC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0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TM01790493[[fn=SOHO]]</Template>
  <TotalTime>364</TotalTime>
  <Words>1277</Words>
  <Application>Microsoft Office PowerPoint</Application>
  <PresentationFormat>On-screen Show (4:3)</PresentationFormat>
  <Paragraphs>178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Soho</vt:lpstr>
      <vt:lpstr>MA in Environmental Studies: Part-2, Paper-9, Module-3 By Prof. Nityananda Patra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Community Efforts at Mitigation – Public Awareness programs</vt:lpstr>
      <vt:lpstr>PowerPoint Presentation</vt:lpstr>
      <vt:lpstr>PowerPoint Presentation</vt:lpstr>
      <vt:lpstr> Disaster Management Legislation, relief and Rehabilitation Policy  </vt:lpstr>
      <vt:lpstr>Incentive and Resources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Module-3</dc:title>
  <dc:creator>NITYANANDA</dc:creator>
  <cp:lastModifiedBy>Patra's</cp:lastModifiedBy>
  <cp:revision>70</cp:revision>
  <dcterms:created xsi:type="dcterms:W3CDTF">2016-06-25T13:32:47Z</dcterms:created>
  <dcterms:modified xsi:type="dcterms:W3CDTF">2020-12-16T11:37:44Z</dcterms:modified>
</cp:coreProperties>
</file>