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38C1B-B355-49D7-9AE4-BC2A980D0110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E8F03-C564-4E0A-B882-BF7EBF635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24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8F03-C564-4E0A-B882-BF7EBF6354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037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CA7BB9-4629-4523-BFE5-6BC906264E54}" type="datetimeFigureOut">
              <a:rPr lang="en-US" smtClean="0"/>
              <a:pPr/>
              <a:t>27-May-17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8437B2-1BCA-4C1E-BBF9-8ABE9C150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143000"/>
            <a:ext cx="3313355" cy="11340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itchFamily="34" charset="0"/>
              </a:rPr>
              <a:t>MODULE-2</a:t>
            </a:r>
            <a:b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itchFamily="34" charset="0"/>
              </a:rPr>
            </a:b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ritannic Bold" pitchFamily="34" charset="0"/>
              </a:rPr>
              <a:t>PAPER-9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 Rounded MT Bold" pitchFamily="34" charset="0"/>
              </a:rPr>
              <a:t>DISASTER MANAGEMENT CYCLE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42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985710" cy="722864"/>
          </a:xfrm>
          <a:noFill/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Britannic Bold" pitchFamily="34" charset="0"/>
              </a:rPr>
              <a:t>INTRODUCTION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It is a continuous of interlinked activities for minimizing disaster impact.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BASIC FORMAT OF THE DISASTER MANAGEMENT CYCLE :</a:t>
            </a:r>
          </a:p>
          <a:p>
            <a:pPr marL="0" indent="0">
              <a:buNone/>
            </a:pPr>
            <a:r>
              <a:rPr lang="en-US" b="1" smtClean="0">
                <a:latin typeface="Browallia New" pitchFamily="34" charset="-34"/>
                <a:cs typeface="Browallia New" pitchFamily="34" charset="-34"/>
              </a:rPr>
              <a:t>     </a:t>
            </a:r>
            <a:r>
              <a:rPr lang="en-US" b="1" smtClean="0">
                <a:latin typeface="Browallia New" pitchFamily="34" charset="-34"/>
                <a:cs typeface="Browallia New" pitchFamily="34" charset="-34"/>
              </a:rPr>
              <a:t>                             </a:t>
            </a:r>
            <a:r>
              <a:rPr lang="en-US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TWO MAJOR </a:t>
            </a:r>
            <a:r>
              <a:rPr lang="en-US" b="1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FACTORS </a:t>
            </a:r>
            <a:r>
              <a:rPr lang="en-US" b="1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:		</a:t>
            </a:r>
            <a:endParaRPr lang="en-US" b="1" dirty="0" smtClean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r>
              <a:rPr lang="en-US" sz="2000" b="1" dirty="0" smtClean="0"/>
              <a:t>POST DISASTER REVIEW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Should be carried as early as possible in the recovery period because it will often reveal deficiency in plans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RESULTS OF EXCERCISES OR SIMULATIONS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Can be directed towards testing a particular part within the disaster management cycle.</a:t>
            </a:r>
          </a:p>
        </p:txBody>
      </p:sp>
    </p:spTree>
    <p:extLst>
      <p:ext uri="{BB962C8B-B14F-4D97-AF65-F5344CB8AC3E}">
        <p14:creationId xmlns:p14="http://schemas.microsoft.com/office/powerpoint/2010/main" xmlns="" val="171577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848600" cy="556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Lessons can be more accurately defined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Clr>
                <a:schemeClr val="bg2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PREVENTIVE SEGMENT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MITIGATION SEGMENT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PREPAREDNESS SEGMENT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DISASTER IMPACT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RESPONSE MEASURES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RECOVERY PROCESS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DEVELOPMENT SEGMENT</a:t>
            </a:r>
            <a:endParaRPr lang="en-US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23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PREVENTIVE  SEGMENT</a:t>
            </a:r>
          </a:p>
          <a:p>
            <a:pPr marL="0" indent="0" algn="ctr">
              <a:buNone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 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Is designed to impede  the occurrence  of a disaster event and or                                                                                           prevent such an occurrence having harmful effects on       communities.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PREVENTIVE MEASURES ARE:-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The construction of a dam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Controlled burning –off in a bush fire prone area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Some forms of legislation </a:t>
            </a:r>
            <a:endParaRPr lang="en-US" sz="2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3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MITIGATION  SEGMENT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Specific programs intended to reduce the effects of disaster on a nation or community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Example- Development and application of building rules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PREPAREDNESS SEGMENT</a:t>
            </a:r>
          </a:p>
          <a:p>
            <a:pPr marL="0" indent="0">
              <a:buNone/>
            </a:pPr>
            <a:endParaRPr lang="en-US" sz="2300" dirty="0" smtClean="0">
              <a:solidFill>
                <a:srgbClr val="0070C0"/>
              </a:solidFill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en-US" sz="2300" dirty="0" smtClean="0">
                <a:solidFill>
                  <a:srgbClr val="0070C0"/>
                </a:solidFill>
                <a:latin typeface="MV Boli" pitchFamily="2" charset="0"/>
                <a:cs typeface="MV Boli" pitchFamily="2" charset="0"/>
              </a:rPr>
              <a:t>Measures enabling  Govts, organisations, communities &amp; individuals to respond </a:t>
            </a:r>
            <a:r>
              <a:rPr lang="en-US" sz="2300" b="1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rapidly and effectively to disaster situations.</a:t>
            </a:r>
          </a:p>
          <a:p>
            <a:pPr marL="0" indent="0">
              <a:buNone/>
            </a:pPr>
            <a:endParaRPr lang="en-US" sz="2300" dirty="0" smtClean="0">
              <a:solidFill>
                <a:schemeClr val="accent3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Examples-  Formulation and maintenance of valid up-to date counter disaster plans.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         Special provisions for emergency action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         Provision of warning systems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         Emergency communication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         Public education and awareness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         Training programs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Some disaster management cycles (DMC) may divide the preparedness segment as-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Warning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Threat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Precautions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920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DISASTER IMPACT</a:t>
            </a:r>
          </a:p>
          <a:p>
            <a:pPr marL="0" indent="0">
              <a:buNone/>
            </a:pPr>
            <a:endParaRPr lang="en-US" sz="2000" dirty="0" smtClean="0"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Its inclusions serves as a reminder that </a:t>
            </a:r>
            <a:r>
              <a:rPr lang="en-US" sz="2000" i="1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impact can vary between different types of disaster.</a:t>
            </a:r>
          </a:p>
          <a:p>
            <a:pPr marL="0" indent="0">
              <a:buNone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For Example-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A Earthquake may give no warning and its impact time can be short and result can be very severe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A Cyclone may provide a long warning period and its impact time can be protected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067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Franklin Gothic Demi Cond" pitchFamily="34" charset="0"/>
              </a:rPr>
              <a:t>RESPONSE MEASURES</a:t>
            </a:r>
          </a:p>
          <a:p>
            <a:pPr marL="0" indent="0">
              <a:buNone/>
            </a:pPr>
            <a:endParaRPr lang="en-US" sz="2000" dirty="0" smtClean="0"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Are usually those </a:t>
            </a:r>
            <a:r>
              <a:rPr lang="en-US" sz="2000" dirty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w</a:t>
            </a:r>
            <a:r>
              <a:rPr lang="en-US" sz="2000" dirty="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hich are </a:t>
            </a:r>
            <a:r>
              <a:rPr lang="en-US" sz="2000" b="1" dirty="0" smtClean="0">
                <a:solidFill>
                  <a:srgbClr val="002060"/>
                </a:solidFill>
                <a:latin typeface="MV Boli" pitchFamily="2" charset="0"/>
                <a:cs typeface="MV Boli" pitchFamily="2" charset="0"/>
              </a:rPr>
              <a:t>immediately prior to </a:t>
            </a:r>
            <a:r>
              <a:rPr lang="en-US" sz="2000" b="1" dirty="0" smtClean="0">
                <a:solidFill>
                  <a:srgbClr val="FFFF00"/>
                </a:solidFill>
                <a:latin typeface="MV Boli" pitchFamily="2" charset="0"/>
                <a:cs typeface="MV Boli" pitchFamily="2" charset="0"/>
              </a:rPr>
              <a:t>and following disaster impact.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  <a:latin typeface="MV Boli" pitchFamily="2" charset="0"/>
                <a:cs typeface="MV Boli" pitchFamily="2" charset="0"/>
              </a:rPr>
              <a:t>MEASURES ARE-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Implementation of Plans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Activation of the counter disaster system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Search of emergency food, shelter, medical assistance etc.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Survey and assessment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Evacuation measures </a:t>
            </a:r>
            <a:endParaRPr lang="en-US" dirty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83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0070C0"/>
                </a:solidFill>
                <a:latin typeface="Arial Rounded MT Bold" pitchFamily="34" charset="0"/>
              </a:rPr>
              <a:t>RECOVERY PROCESS</a:t>
            </a:r>
          </a:p>
          <a:p>
            <a:pPr marL="0" indent="0">
              <a:buNone/>
            </a:pPr>
            <a:endParaRPr lang="en-US" sz="1800" b="1" dirty="0" smtClean="0">
              <a:solidFill>
                <a:schemeClr val="accent3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Process by which communities and the nation are assisted in </a:t>
            </a:r>
            <a:r>
              <a:rPr lang="en-US" sz="1800" b="1" dirty="0" smtClean="0">
                <a:solidFill>
                  <a:srgbClr val="7030A0"/>
                </a:solidFill>
                <a:latin typeface="MV Boli" pitchFamily="2" charset="0"/>
                <a:cs typeface="MV Boli" pitchFamily="2" charset="0"/>
              </a:rPr>
              <a:t>returning to their normal level of functioning after disaster</a:t>
            </a:r>
            <a:r>
              <a:rPr lang="en-US" sz="1800" b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 smtClean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Arial Rounded MT Bold" pitchFamily="34" charset="0"/>
              </a:rPr>
              <a:t>THESE ARE-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Restoration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Rehabilitation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Reconstruction. It includes :</a:t>
            </a:r>
          </a:p>
          <a:p>
            <a:r>
              <a:rPr lang="en-US" sz="1600" i="1" dirty="0" smtClean="0">
                <a:solidFill>
                  <a:srgbClr val="002060"/>
                </a:solidFill>
                <a:latin typeface="Berlin Sans FB" pitchFamily="34" charset="0"/>
              </a:rPr>
              <a:t>Restoration of essential services</a:t>
            </a:r>
          </a:p>
          <a:p>
            <a:r>
              <a:rPr lang="en-US" sz="1600" i="1" dirty="0" smtClean="0">
                <a:solidFill>
                  <a:srgbClr val="002060"/>
                </a:solidFill>
                <a:latin typeface="Berlin Sans FB" pitchFamily="34" charset="0"/>
              </a:rPr>
              <a:t>Restoration of repairable homes and other buildings and installations</a:t>
            </a:r>
          </a:p>
          <a:p>
            <a:r>
              <a:rPr lang="en-US" sz="1600" i="1" dirty="0" smtClean="0">
                <a:solidFill>
                  <a:srgbClr val="002060"/>
                </a:solidFill>
                <a:latin typeface="Berlin Sans FB" pitchFamily="34" charset="0"/>
              </a:rPr>
              <a:t>Provision of temporary housing</a:t>
            </a:r>
          </a:p>
          <a:p>
            <a:r>
              <a:rPr lang="en-US" sz="1600" i="1" dirty="0" smtClean="0">
                <a:solidFill>
                  <a:srgbClr val="002060"/>
                </a:solidFill>
                <a:latin typeface="Berlin Sans FB" pitchFamily="34" charset="0"/>
              </a:rPr>
              <a:t>Physical and psychological rehabilitation of </a:t>
            </a:r>
            <a:r>
              <a:rPr lang="en-US" sz="1600" i="1" dirty="0">
                <a:solidFill>
                  <a:srgbClr val="002060"/>
                </a:solidFill>
                <a:latin typeface="Berlin Sans FB" pitchFamily="34" charset="0"/>
              </a:rPr>
              <a:t>a</a:t>
            </a:r>
            <a:r>
              <a:rPr lang="en-US" sz="1600" i="1" dirty="0" smtClean="0">
                <a:solidFill>
                  <a:srgbClr val="002060"/>
                </a:solidFill>
                <a:latin typeface="Berlin Sans FB" pitchFamily="34" charset="0"/>
              </a:rPr>
              <a:t>ffected persons</a:t>
            </a:r>
          </a:p>
          <a:p>
            <a:r>
              <a:rPr lang="en-US" sz="1600" i="1" dirty="0" smtClean="0">
                <a:solidFill>
                  <a:srgbClr val="002060"/>
                </a:solidFill>
                <a:latin typeface="Berlin Sans FB" pitchFamily="34" charset="0"/>
              </a:rPr>
              <a:t>Long term measures of reconstruction </a:t>
            </a:r>
            <a:endParaRPr lang="en-US" sz="1600" i="1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22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Britannic Bold" pitchFamily="34" charset="0"/>
              </a:rPr>
              <a:t>DEVELOPMENT SEGMENT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70C0"/>
              </a:solidFill>
              <a:latin typeface="MV Boli" pitchFamily="2" charset="0"/>
              <a:cs typeface="MV Boli" pitchFamily="2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Provides the link between the </a:t>
            </a:r>
            <a:r>
              <a:rPr lang="en-US" b="1" dirty="0" smtClean="0">
                <a:latin typeface="MV Boli" pitchFamily="2" charset="0"/>
                <a:cs typeface="MV Boli" pitchFamily="2" charset="0"/>
              </a:rPr>
              <a:t>disaster related activities and national development. 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Its inclusion in the disaster cycle is intended to ensure that the results of disasters are effectively reflected in future policies in the interest of national progress.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For Example-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Berlin Sans FB" pitchFamily="34" charset="0"/>
              </a:rPr>
              <a:t>Introducing improved and modernized building systems and programs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Berlin Sans FB" pitchFamily="34" charset="0"/>
              </a:rPr>
              <a:t>Utilizing international disaster to optimum effect.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Berlin Sans FB" pitchFamily="34" charset="0"/>
              </a:rPr>
              <a:t>Applying disaster experience in future research and development programs.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Berlin Sans FB" pitchFamily="34" charset="0"/>
              </a:rPr>
              <a:t>Using any other means appropriate to a particular situation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276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200</TotalTime>
  <Words>430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MODULE-2 PAPER-9</vt:lpstr>
      <vt:lpstr>INTRODUCTION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MODULE-2 PAPER-9</dc:title>
  <dc:creator>NITYANANDA</dc:creator>
  <cp:lastModifiedBy>LenovoComp</cp:lastModifiedBy>
  <cp:revision>51</cp:revision>
  <dcterms:created xsi:type="dcterms:W3CDTF">2016-06-17T14:51:00Z</dcterms:created>
  <dcterms:modified xsi:type="dcterms:W3CDTF">2017-05-28T01:48:01Z</dcterms:modified>
</cp:coreProperties>
</file>