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284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A38C1B-B355-49D7-9AE4-BC2A980D0110}" type="datetimeFigureOut">
              <a:rPr lang="en-US" smtClean="0"/>
              <a:pPr/>
              <a:t>27-May-17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2E8F03-C564-4E0A-B882-BF7EBF63549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80240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2E8F03-C564-4E0A-B882-BF7EBF63549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003735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AECA7BB9-4629-4523-BFE5-6BC906264E54}" type="datetimeFigureOut">
              <a:rPr lang="en-US" smtClean="0"/>
              <a:pPr/>
              <a:t>27-May-17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A88437B2-1BCA-4C1E-BBF9-8ABE9C150A4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A7BB9-4629-4523-BFE5-6BC906264E54}" type="datetimeFigureOut">
              <a:rPr lang="en-US" smtClean="0"/>
              <a:pPr/>
              <a:t>27-May-17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437B2-1BCA-4C1E-BBF9-8ABE9C150A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A7BB9-4629-4523-BFE5-6BC906264E54}" type="datetimeFigureOut">
              <a:rPr lang="en-US" smtClean="0"/>
              <a:pPr/>
              <a:t>27-May-17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437B2-1BCA-4C1E-BBF9-8ABE9C150A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A7BB9-4629-4523-BFE5-6BC906264E54}" type="datetimeFigureOut">
              <a:rPr lang="en-US" smtClean="0"/>
              <a:pPr/>
              <a:t>27-May-17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437B2-1BCA-4C1E-BBF9-8ABE9C150A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A7BB9-4629-4523-BFE5-6BC906264E54}" type="datetimeFigureOut">
              <a:rPr lang="en-US" smtClean="0"/>
              <a:pPr/>
              <a:t>27-May-17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437B2-1BCA-4C1E-BBF9-8ABE9C150A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A7BB9-4629-4523-BFE5-6BC906264E54}" type="datetimeFigureOut">
              <a:rPr lang="en-US" smtClean="0"/>
              <a:pPr/>
              <a:t>27-May-17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437B2-1BCA-4C1E-BBF9-8ABE9C150A4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A7BB9-4629-4523-BFE5-6BC906264E54}" type="datetimeFigureOut">
              <a:rPr lang="en-US" smtClean="0"/>
              <a:pPr/>
              <a:t>27-May-17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437B2-1BCA-4C1E-BBF9-8ABE9C150A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A7BB9-4629-4523-BFE5-6BC906264E54}" type="datetimeFigureOut">
              <a:rPr lang="en-US" smtClean="0"/>
              <a:pPr/>
              <a:t>27-May-17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437B2-1BCA-4C1E-BBF9-8ABE9C150A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A7BB9-4629-4523-BFE5-6BC906264E54}" type="datetimeFigureOut">
              <a:rPr lang="en-US" smtClean="0"/>
              <a:pPr/>
              <a:t>27-May-17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437B2-1BCA-4C1E-BBF9-8ABE9C150A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A7BB9-4629-4523-BFE5-6BC906264E54}" type="datetimeFigureOut">
              <a:rPr lang="en-US" smtClean="0"/>
              <a:pPr/>
              <a:t>27-May-17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437B2-1BCA-4C1E-BBF9-8ABE9C150A4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A7BB9-4629-4523-BFE5-6BC906264E54}" type="datetimeFigureOut">
              <a:rPr lang="en-US" smtClean="0"/>
              <a:pPr/>
              <a:t>27-May-17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437B2-1BCA-4C1E-BBF9-8ABE9C150A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AECA7BB9-4629-4523-BFE5-6BC906264E54}" type="datetimeFigureOut">
              <a:rPr lang="en-US" smtClean="0"/>
              <a:pPr/>
              <a:t>27-May-17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A88437B2-1BCA-4C1E-BBF9-8ABE9C150A4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8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48200" y="1143000"/>
            <a:ext cx="3313355" cy="1134036"/>
          </a:xfr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l"/>
            <a:r>
              <a:rPr lang="en-US" smtClean="0">
                <a:solidFill>
                  <a:schemeClr val="accent1">
                    <a:lumMod val="60000"/>
                    <a:lumOff val="40000"/>
                  </a:schemeClr>
                </a:solidFill>
                <a:latin typeface="Britannic Bold" pitchFamily="34" charset="0"/>
              </a:rPr>
              <a:t>MODULE-2</a:t>
            </a:r>
            <a:br>
              <a:rPr lang="en-US" smtClean="0">
                <a:solidFill>
                  <a:schemeClr val="accent1">
                    <a:lumMod val="60000"/>
                    <a:lumOff val="40000"/>
                  </a:schemeClr>
                </a:solidFill>
                <a:latin typeface="Britannic Bold" pitchFamily="34" charset="0"/>
              </a:rPr>
            </a:br>
            <a:r>
              <a:rPr lang="en-US" smtClean="0">
                <a:solidFill>
                  <a:schemeClr val="accent1">
                    <a:lumMod val="60000"/>
                    <a:lumOff val="40000"/>
                  </a:schemeClr>
                </a:solidFill>
                <a:latin typeface="Britannic Bold" pitchFamily="34" charset="0"/>
              </a:rPr>
              <a:t>PAPER-9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Britannic Bold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l"/>
            <a:r>
              <a:rPr lang="en-US" sz="2400" smtClean="0">
                <a:solidFill>
                  <a:schemeClr val="accent3">
                    <a:lumMod val="50000"/>
                  </a:schemeClr>
                </a:solidFill>
                <a:latin typeface="Arial Rounded MT Bold" pitchFamily="34" charset="0"/>
              </a:rPr>
              <a:t>DISASTER MANAGEMENT CYCLE</a:t>
            </a:r>
            <a:endParaRPr lang="en-US" sz="2400" dirty="0">
              <a:solidFill>
                <a:schemeClr val="accent3">
                  <a:lumMod val="50000"/>
                </a:schemeClr>
              </a:solidFill>
              <a:latin typeface="Arial Rounded MT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104204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3985710" cy="722864"/>
          </a:xfrm>
          <a:noFill/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chemeClr val="accent3">
                    <a:lumMod val="75000"/>
                  </a:schemeClr>
                </a:solidFill>
                <a:latin typeface="Britannic Bold" pitchFamily="34" charset="0"/>
              </a:rPr>
              <a:t>INTRODUCTION</a:t>
            </a:r>
            <a:endParaRPr lang="en-US" sz="3200" dirty="0">
              <a:solidFill>
                <a:schemeClr val="accent3">
                  <a:lumMod val="75000"/>
                </a:schemeClr>
              </a:solidFill>
              <a:latin typeface="Britannic Bold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48640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dirty="0" smtClean="0"/>
              <a:t>It is a continuous of interlinked activities for minimizing disaster impact.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>
                <a:solidFill>
                  <a:srgbClr val="0070C0"/>
                </a:solidFill>
                <a:latin typeface="Arial Rounded MT Bold" pitchFamily="34" charset="0"/>
              </a:rPr>
              <a:t>BASIC FORMAT OF THE DISASTER MANAGEMENT CYCLE :</a:t>
            </a:r>
          </a:p>
          <a:p>
            <a:pPr marL="0" indent="0">
              <a:buNone/>
            </a:pPr>
            <a:r>
              <a:rPr lang="en-US" b="1" smtClean="0">
                <a:latin typeface="Browallia New" pitchFamily="34" charset="-34"/>
                <a:cs typeface="Browallia New" pitchFamily="34" charset="-34"/>
              </a:rPr>
              <a:t>     </a:t>
            </a:r>
            <a:r>
              <a:rPr lang="en-US" b="1" smtClean="0">
                <a:latin typeface="Browallia New" pitchFamily="34" charset="-34"/>
                <a:cs typeface="Browallia New" pitchFamily="34" charset="-34"/>
              </a:rPr>
              <a:t>                             </a:t>
            </a:r>
            <a:r>
              <a:rPr lang="en-US" b="1" dirty="0" smtClean="0">
                <a:solidFill>
                  <a:srgbClr val="FF0000"/>
                </a:solidFill>
                <a:latin typeface="Browallia New" pitchFamily="34" charset="-34"/>
                <a:cs typeface="Browallia New" pitchFamily="34" charset="-34"/>
              </a:rPr>
              <a:t>TWO MAJOR </a:t>
            </a:r>
            <a:r>
              <a:rPr lang="en-US" b="1" smtClean="0">
                <a:solidFill>
                  <a:srgbClr val="FF0000"/>
                </a:solidFill>
                <a:latin typeface="Browallia New" pitchFamily="34" charset="-34"/>
                <a:cs typeface="Browallia New" pitchFamily="34" charset="-34"/>
              </a:rPr>
              <a:t>FACTORS </a:t>
            </a:r>
            <a:r>
              <a:rPr lang="en-US" b="1" smtClean="0">
                <a:solidFill>
                  <a:srgbClr val="FF0000"/>
                </a:solidFill>
                <a:latin typeface="Browallia New" pitchFamily="34" charset="-34"/>
                <a:cs typeface="Browallia New" pitchFamily="34" charset="-34"/>
              </a:rPr>
              <a:t>:		</a:t>
            </a:r>
            <a:endParaRPr lang="en-US" b="1" dirty="0" smtClean="0">
              <a:solidFill>
                <a:srgbClr val="FF0000"/>
              </a:solidFill>
              <a:latin typeface="Browallia New" pitchFamily="34" charset="-34"/>
              <a:cs typeface="Browallia New" pitchFamily="34" charset="-34"/>
            </a:endParaRPr>
          </a:p>
          <a:p>
            <a:pPr marL="0" indent="0">
              <a:buNone/>
            </a:pPr>
            <a:endParaRPr lang="en-US" b="1" dirty="0" smtClean="0">
              <a:solidFill>
                <a:srgbClr val="FF0000"/>
              </a:solidFill>
              <a:latin typeface="Browallia New" pitchFamily="34" charset="-34"/>
              <a:cs typeface="Browallia New" pitchFamily="34" charset="-34"/>
            </a:endParaRPr>
          </a:p>
          <a:p>
            <a:r>
              <a:rPr lang="en-US" sz="2000" b="1" dirty="0" smtClean="0"/>
              <a:t>POST DISASTER REVIEW</a:t>
            </a:r>
          </a:p>
          <a:p>
            <a:pPr marL="0" indent="0">
              <a:buNone/>
            </a:pPr>
            <a:r>
              <a:rPr lang="en-US" sz="1800" dirty="0" smtClean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Should be carried as early as possible in the recovery period because it will often reveal deficiency in plans</a:t>
            </a:r>
            <a:r>
              <a:rPr lang="en-US" sz="2000" dirty="0" smtClean="0"/>
              <a:t>.</a:t>
            </a:r>
          </a:p>
          <a:p>
            <a:pPr marL="0" indent="0">
              <a:buNone/>
            </a:pPr>
            <a:endParaRPr lang="en-US" sz="2000" dirty="0" smtClean="0"/>
          </a:p>
          <a:p>
            <a:r>
              <a:rPr lang="en-US" sz="2000" b="1" dirty="0" smtClean="0"/>
              <a:t>RESULTS OF EXCERCISES OR SIMULATIONS</a:t>
            </a:r>
          </a:p>
          <a:p>
            <a:pPr marL="0" indent="0">
              <a:buNone/>
            </a:pPr>
            <a:r>
              <a:rPr lang="en-US" sz="1800" dirty="0" smtClean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Can be directed towards testing a particular part within the disaster management cycle.</a:t>
            </a:r>
          </a:p>
        </p:txBody>
      </p:sp>
    </p:spTree>
    <p:extLst>
      <p:ext uri="{BB962C8B-B14F-4D97-AF65-F5344CB8AC3E}">
        <p14:creationId xmlns:p14="http://schemas.microsoft.com/office/powerpoint/2010/main" xmlns="" val="17157747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685800"/>
            <a:ext cx="7848600" cy="556260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b="1" dirty="0" smtClean="0"/>
              <a:t>Lessons can be more accurately defined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/>
          </a:p>
          <a:p>
            <a:pPr>
              <a:buClr>
                <a:schemeClr val="bg2"/>
              </a:buClr>
              <a:buFont typeface="Wingdings" pitchFamily="2" charset="2"/>
              <a:buChar char="v"/>
            </a:pPr>
            <a:r>
              <a:rPr lang="en-US" dirty="0" smtClean="0">
                <a:solidFill>
                  <a:schemeClr val="tx1"/>
                </a:solidFill>
                <a:latin typeface="Arial Rounded MT Bold" pitchFamily="34" charset="0"/>
              </a:rPr>
              <a:t>PREVENTIVE SEGMENT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>
                <a:solidFill>
                  <a:schemeClr val="tx1"/>
                </a:solidFill>
                <a:latin typeface="Arial Rounded MT Bold" pitchFamily="34" charset="0"/>
              </a:rPr>
              <a:t>MITIGATION SEGMENT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>
                <a:solidFill>
                  <a:schemeClr val="tx1"/>
                </a:solidFill>
                <a:latin typeface="Arial Rounded MT Bold" pitchFamily="34" charset="0"/>
              </a:rPr>
              <a:t>PREPAREDNESS SEGMENT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>
                <a:solidFill>
                  <a:schemeClr val="tx1"/>
                </a:solidFill>
                <a:latin typeface="Arial Rounded MT Bold" pitchFamily="34" charset="0"/>
              </a:rPr>
              <a:t>DISASTER IMPACT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>
                <a:solidFill>
                  <a:schemeClr val="tx1"/>
                </a:solidFill>
                <a:latin typeface="Arial Rounded MT Bold" pitchFamily="34" charset="0"/>
              </a:rPr>
              <a:t>RESPONSE MEASURES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>
                <a:solidFill>
                  <a:schemeClr val="tx1"/>
                </a:solidFill>
                <a:latin typeface="Arial Rounded MT Bold" pitchFamily="34" charset="0"/>
              </a:rPr>
              <a:t>RECOVERY PROCESS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>
                <a:solidFill>
                  <a:schemeClr val="tx1"/>
                </a:solidFill>
                <a:latin typeface="Arial Rounded MT Bold" pitchFamily="34" charset="0"/>
              </a:rPr>
              <a:t>DEVELOPMENT SEGMENT</a:t>
            </a:r>
            <a:endParaRPr lang="en-US" dirty="0">
              <a:solidFill>
                <a:schemeClr val="tx1"/>
              </a:solidFill>
              <a:latin typeface="Arial Rounded MT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822329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715000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Arial Rounded MT Bold" pitchFamily="34" charset="0"/>
              </a:rPr>
              <a:t>PREVENTIVE  SEGMENT</a:t>
            </a:r>
          </a:p>
          <a:p>
            <a:pPr marL="0" indent="0" algn="ctr">
              <a:buNone/>
            </a:pPr>
            <a:r>
              <a:rPr lang="en-US" sz="2000" dirty="0" smtClean="0">
                <a:latin typeface="MV Boli" pitchFamily="2" charset="0"/>
                <a:cs typeface="MV Boli" pitchFamily="2" charset="0"/>
              </a:rPr>
              <a:t>  </a:t>
            </a:r>
          </a:p>
          <a:p>
            <a:pPr marL="0" indent="0" algn="ctr">
              <a:buNone/>
            </a:pPr>
            <a:r>
              <a:rPr lang="en-US" sz="2000" dirty="0" smtClean="0">
                <a:solidFill>
                  <a:schemeClr val="tx1"/>
                </a:solidFill>
                <a:latin typeface="MV Boli" pitchFamily="2" charset="0"/>
                <a:cs typeface="MV Boli" pitchFamily="2" charset="0"/>
              </a:rPr>
              <a:t>Is designed to impede  the occurrence  of a disaster event and or                                                                                           prevent such an occurrence having harmful effects on       communities.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b="1" dirty="0" smtClean="0">
                <a:solidFill>
                  <a:srgbClr val="C00000"/>
                </a:solidFill>
              </a:rPr>
              <a:t>PREVENTIVE MEASURES ARE:-</a:t>
            </a:r>
          </a:p>
          <a:p>
            <a:r>
              <a:rPr lang="en-US" sz="2000" dirty="0" smtClean="0">
                <a:solidFill>
                  <a:schemeClr val="tx1"/>
                </a:solidFill>
                <a:latin typeface="Berlin Sans FB" pitchFamily="34" charset="0"/>
              </a:rPr>
              <a:t>The construction of a dam</a:t>
            </a:r>
          </a:p>
          <a:p>
            <a:r>
              <a:rPr lang="en-US" sz="2000" dirty="0" smtClean="0">
                <a:solidFill>
                  <a:schemeClr val="tx1"/>
                </a:solidFill>
                <a:latin typeface="Berlin Sans FB" pitchFamily="34" charset="0"/>
              </a:rPr>
              <a:t>Controlled burning –off in a bush fire prone area</a:t>
            </a:r>
          </a:p>
          <a:p>
            <a:r>
              <a:rPr lang="en-US" sz="2000" dirty="0" smtClean="0">
                <a:solidFill>
                  <a:schemeClr val="tx1"/>
                </a:solidFill>
                <a:latin typeface="Berlin Sans FB" pitchFamily="34" charset="0"/>
              </a:rPr>
              <a:t>Some forms of legislation </a:t>
            </a:r>
            <a:endParaRPr lang="en-US" sz="2000" dirty="0">
              <a:solidFill>
                <a:schemeClr val="tx1"/>
              </a:solidFill>
              <a:latin typeface="Berlin Sans FB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353495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791200"/>
          </a:xfrm>
          <a:blipFill>
            <a:blip r:embed="rId3"/>
            <a:tile tx="0" ty="0" sx="100000" sy="100000" flip="none" algn="tl"/>
          </a:blipFill>
        </p:spPr>
        <p:txBody>
          <a:bodyPr>
            <a:normAutofit fontScale="70000" lnSpcReduction="20000"/>
          </a:bodyPr>
          <a:lstStyle/>
          <a:p>
            <a:pPr marL="68580" indent="0">
              <a:buNone/>
            </a:pPr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</a:rPr>
              <a:t>                                            MITIGATION  SEGMENT</a:t>
            </a:r>
          </a:p>
          <a:p>
            <a:pPr marL="0" indent="0">
              <a:buNone/>
            </a:pPr>
            <a:r>
              <a:rPr lang="en-US" sz="2300" dirty="0" smtClean="0">
                <a:solidFill>
                  <a:srgbClr val="0070C0"/>
                </a:solidFill>
                <a:latin typeface="MV Boli" pitchFamily="2" charset="0"/>
                <a:cs typeface="MV Boli" pitchFamily="2" charset="0"/>
              </a:rPr>
              <a:t>Specific programs intended to reduce the effects of disaster on a nation or community</a:t>
            </a:r>
          </a:p>
          <a:p>
            <a:pPr marL="0" indent="0">
              <a:buNone/>
            </a:pPr>
            <a:r>
              <a:rPr lang="en-US" sz="2300" dirty="0" smtClean="0">
                <a:solidFill>
                  <a:srgbClr val="0070C0"/>
                </a:solidFill>
                <a:latin typeface="MV Boli" pitchFamily="2" charset="0"/>
                <a:cs typeface="MV Boli" pitchFamily="2" charset="0"/>
              </a:rPr>
              <a:t>Example- Development and application of building rules</a:t>
            </a:r>
            <a:r>
              <a:rPr lang="en-US" dirty="0" smtClean="0"/>
              <a:t>.</a:t>
            </a:r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</a:rPr>
              <a:t>PREPAREDNESS SEGMENT</a:t>
            </a:r>
          </a:p>
          <a:p>
            <a:pPr marL="0" indent="0">
              <a:buNone/>
            </a:pPr>
            <a:endParaRPr lang="en-US" sz="2300" dirty="0" smtClean="0">
              <a:solidFill>
                <a:srgbClr val="0070C0"/>
              </a:solidFill>
              <a:latin typeface="MV Boli" pitchFamily="2" charset="0"/>
              <a:cs typeface="MV Boli" pitchFamily="2" charset="0"/>
            </a:endParaRPr>
          </a:p>
          <a:p>
            <a:pPr marL="0" indent="0">
              <a:buNone/>
            </a:pPr>
            <a:r>
              <a:rPr lang="en-US" sz="2300" dirty="0" smtClean="0">
                <a:solidFill>
                  <a:srgbClr val="0070C0"/>
                </a:solidFill>
                <a:latin typeface="MV Boli" pitchFamily="2" charset="0"/>
                <a:cs typeface="MV Boli" pitchFamily="2" charset="0"/>
              </a:rPr>
              <a:t>Measures enabling  Govts, organisations, communities &amp; individuals to respond </a:t>
            </a:r>
            <a:r>
              <a:rPr lang="en-US" sz="2300" b="1" dirty="0" smtClean="0">
                <a:solidFill>
                  <a:srgbClr val="FF0000"/>
                </a:solidFill>
                <a:latin typeface="MV Boli" pitchFamily="2" charset="0"/>
                <a:cs typeface="MV Boli" pitchFamily="2" charset="0"/>
              </a:rPr>
              <a:t>rapidly and effectively to disaster situations.</a:t>
            </a:r>
          </a:p>
          <a:p>
            <a:pPr marL="0" indent="0">
              <a:buNone/>
            </a:pPr>
            <a:endParaRPr lang="en-US" sz="2300" dirty="0" smtClean="0">
              <a:solidFill>
                <a:schemeClr val="accent3">
                  <a:lumMod val="75000"/>
                </a:schemeClr>
              </a:solidFill>
              <a:latin typeface="MV Boli" pitchFamily="2" charset="0"/>
              <a:cs typeface="MV Boli" pitchFamily="2" charset="0"/>
            </a:endParaRPr>
          </a:p>
          <a:p>
            <a:pPr marL="0" indent="0">
              <a:buNone/>
            </a:pPr>
            <a:r>
              <a:rPr lang="en-US" sz="2300" dirty="0" smtClean="0">
                <a:solidFill>
                  <a:schemeClr val="accent3">
                    <a:lumMod val="75000"/>
                  </a:schemeClr>
                </a:solidFill>
                <a:latin typeface="MV Boli" pitchFamily="2" charset="0"/>
                <a:cs typeface="MV Boli" pitchFamily="2" charset="0"/>
              </a:rPr>
              <a:t>Examples-  Formulation and maintenance of valid up-to date counter disaster plans.</a:t>
            </a:r>
          </a:p>
          <a:p>
            <a:pPr marL="0" indent="0">
              <a:buNone/>
            </a:pPr>
            <a:r>
              <a:rPr lang="en-US" sz="2300" dirty="0" smtClean="0">
                <a:solidFill>
                  <a:schemeClr val="accent3">
                    <a:lumMod val="75000"/>
                  </a:schemeClr>
                </a:solidFill>
                <a:latin typeface="MV Boli" pitchFamily="2" charset="0"/>
                <a:cs typeface="MV Boli" pitchFamily="2" charset="0"/>
              </a:rPr>
              <a:t>         Special provisions for emergency action</a:t>
            </a:r>
          </a:p>
          <a:p>
            <a:pPr marL="0" indent="0">
              <a:buNone/>
            </a:pPr>
            <a:r>
              <a:rPr lang="en-US" sz="2300" dirty="0" smtClean="0">
                <a:solidFill>
                  <a:schemeClr val="accent3">
                    <a:lumMod val="75000"/>
                  </a:schemeClr>
                </a:solidFill>
                <a:latin typeface="MV Boli" pitchFamily="2" charset="0"/>
                <a:cs typeface="MV Boli" pitchFamily="2" charset="0"/>
              </a:rPr>
              <a:t>         Provision of warning systems</a:t>
            </a:r>
          </a:p>
          <a:p>
            <a:pPr marL="0" indent="0">
              <a:buNone/>
            </a:pPr>
            <a:r>
              <a:rPr lang="en-US" sz="2300" dirty="0" smtClean="0">
                <a:solidFill>
                  <a:schemeClr val="accent3">
                    <a:lumMod val="75000"/>
                  </a:schemeClr>
                </a:solidFill>
                <a:latin typeface="MV Boli" pitchFamily="2" charset="0"/>
                <a:cs typeface="MV Boli" pitchFamily="2" charset="0"/>
              </a:rPr>
              <a:t>         Emergency communication</a:t>
            </a:r>
          </a:p>
          <a:p>
            <a:pPr marL="0" indent="0">
              <a:buNone/>
            </a:pPr>
            <a:r>
              <a:rPr lang="en-US" sz="2300" dirty="0" smtClean="0">
                <a:solidFill>
                  <a:schemeClr val="accent3">
                    <a:lumMod val="75000"/>
                  </a:schemeClr>
                </a:solidFill>
                <a:latin typeface="MV Boli" pitchFamily="2" charset="0"/>
                <a:cs typeface="MV Boli" pitchFamily="2" charset="0"/>
              </a:rPr>
              <a:t>         Public education and awareness</a:t>
            </a:r>
          </a:p>
          <a:p>
            <a:pPr marL="0" indent="0">
              <a:buNone/>
            </a:pPr>
            <a:r>
              <a:rPr lang="en-US" sz="2300" dirty="0" smtClean="0">
                <a:solidFill>
                  <a:schemeClr val="accent3">
                    <a:lumMod val="75000"/>
                  </a:schemeClr>
                </a:solidFill>
                <a:latin typeface="MV Boli" pitchFamily="2" charset="0"/>
                <a:cs typeface="MV Boli" pitchFamily="2" charset="0"/>
              </a:rPr>
              <a:t>         Training programs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 smtClean="0"/>
              <a:t>Some disaster management cycles (DMC) may divide the preparedness segment as-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Warning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Threat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Precautions</a:t>
            </a:r>
          </a:p>
          <a:p>
            <a:pPr>
              <a:buFont typeface="Wingdings" pitchFamily="2" charset="2"/>
              <a:buChar char="q"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192063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1722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dirty="0" smtClean="0">
                <a:solidFill>
                  <a:srgbClr val="0070C0"/>
                </a:solidFill>
                <a:latin typeface="Arial Rounded MT Bold" pitchFamily="34" charset="0"/>
              </a:rPr>
              <a:t>DISASTER IMPACT</a:t>
            </a:r>
          </a:p>
          <a:p>
            <a:pPr marL="0" indent="0">
              <a:buNone/>
            </a:pPr>
            <a:endParaRPr lang="en-US" sz="2000" dirty="0" smtClean="0">
              <a:latin typeface="MV Boli" pitchFamily="2" charset="0"/>
              <a:cs typeface="MV Boli" pitchFamily="2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MV Boli" pitchFamily="2" charset="0"/>
                <a:cs typeface="MV Boli" pitchFamily="2" charset="0"/>
              </a:rPr>
              <a:t>Its inclusions serves as a reminder that </a:t>
            </a:r>
            <a:r>
              <a:rPr lang="en-US" sz="2000" i="1" dirty="0" smtClean="0">
                <a:solidFill>
                  <a:srgbClr val="FF0000"/>
                </a:solidFill>
                <a:latin typeface="MV Boli" pitchFamily="2" charset="0"/>
                <a:cs typeface="MV Boli" pitchFamily="2" charset="0"/>
              </a:rPr>
              <a:t>impact can vary between different types of disaster.</a:t>
            </a:r>
          </a:p>
          <a:p>
            <a:pPr marL="0" indent="0">
              <a:buNone/>
            </a:pPr>
            <a:r>
              <a:rPr lang="en-US" sz="2000" dirty="0" smtClean="0">
                <a:latin typeface="MV Boli" pitchFamily="2" charset="0"/>
                <a:cs typeface="MV Boli" pitchFamily="2" charset="0"/>
              </a:rPr>
              <a:t>For Example-</a:t>
            </a:r>
          </a:p>
          <a:p>
            <a:pPr>
              <a:buFont typeface="Wingdings" pitchFamily="2" charset="2"/>
              <a:buChar char="Ø"/>
            </a:pPr>
            <a:r>
              <a:rPr lang="en-US" sz="2000" dirty="0" smtClean="0">
                <a:latin typeface="MV Boli" pitchFamily="2" charset="0"/>
                <a:cs typeface="MV Boli" pitchFamily="2" charset="0"/>
              </a:rPr>
              <a:t>A Earthquake may give no warning and its impact time can be short and result can be very severe</a:t>
            </a:r>
          </a:p>
          <a:p>
            <a:pPr>
              <a:buFont typeface="Wingdings" pitchFamily="2" charset="2"/>
              <a:buChar char="Ø"/>
            </a:pPr>
            <a:r>
              <a:rPr lang="en-US" sz="2000" dirty="0" smtClean="0">
                <a:latin typeface="MV Boli" pitchFamily="2" charset="0"/>
                <a:cs typeface="MV Boli" pitchFamily="2" charset="0"/>
              </a:rPr>
              <a:t>A Cyclone may provide a long warning period and its impact time can be protected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606799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6096000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2800" dirty="0" smtClean="0">
                <a:solidFill>
                  <a:schemeClr val="accent3">
                    <a:lumMod val="50000"/>
                  </a:schemeClr>
                </a:solidFill>
                <a:latin typeface="Franklin Gothic Demi Cond" pitchFamily="34" charset="0"/>
              </a:rPr>
              <a:t>RESPONSE MEASURES</a:t>
            </a:r>
          </a:p>
          <a:p>
            <a:pPr marL="0" indent="0">
              <a:buNone/>
            </a:pPr>
            <a:endParaRPr lang="en-US" sz="2000" dirty="0" smtClean="0">
              <a:latin typeface="MV Boli" pitchFamily="2" charset="0"/>
              <a:cs typeface="MV Boli" pitchFamily="2" charset="0"/>
            </a:endParaRPr>
          </a:p>
          <a:p>
            <a:pPr marL="0" indent="0">
              <a:buNone/>
            </a:pPr>
            <a:r>
              <a:rPr lang="en-US" sz="2000" dirty="0" smtClean="0">
                <a:solidFill>
                  <a:srgbClr val="FF0000"/>
                </a:solidFill>
                <a:latin typeface="MV Boli" pitchFamily="2" charset="0"/>
                <a:cs typeface="MV Boli" pitchFamily="2" charset="0"/>
              </a:rPr>
              <a:t>Are usually those </a:t>
            </a:r>
            <a:r>
              <a:rPr lang="en-US" sz="2000" dirty="0">
                <a:solidFill>
                  <a:srgbClr val="FF0000"/>
                </a:solidFill>
                <a:latin typeface="MV Boli" pitchFamily="2" charset="0"/>
                <a:cs typeface="MV Boli" pitchFamily="2" charset="0"/>
              </a:rPr>
              <a:t>w</a:t>
            </a:r>
            <a:r>
              <a:rPr lang="en-US" sz="2000" dirty="0" smtClean="0">
                <a:solidFill>
                  <a:srgbClr val="FF0000"/>
                </a:solidFill>
                <a:latin typeface="MV Boli" pitchFamily="2" charset="0"/>
                <a:cs typeface="MV Boli" pitchFamily="2" charset="0"/>
              </a:rPr>
              <a:t>hich are </a:t>
            </a:r>
            <a:r>
              <a:rPr lang="en-US" sz="2000" b="1" dirty="0" smtClean="0">
                <a:solidFill>
                  <a:srgbClr val="002060"/>
                </a:solidFill>
                <a:latin typeface="MV Boli" pitchFamily="2" charset="0"/>
                <a:cs typeface="MV Boli" pitchFamily="2" charset="0"/>
              </a:rPr>
              <a:t>immediately prior to </a:t>
            </a:r>
            <a:r>
              <a:rPr lang="en-US" sz="2000" b="1" dirty="0" smtClean="0">
                <a:solidFill>
                  <a:srgbClr val="FFFF00"/>
                </a:solidFill>
                <a:latin typeface="MV Boli" pitchFamily="2" charset="0"/>
                <a:cs typeface="MV Boli" pitchFamily="2" charset="0"/>
              </a:rPr>
              <a:t>and following disaster impact.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rgbClr val="7030A0"/>
                </a:solidFill>
                <a:latin typeface="MV Boli" pitchFamily="2" charset="0"/>
                <a:cs typeface="MV Boli" pitchFamily="2" charset="0"/>
              </a:rPr>
              <a:t>MEASURES ARE-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>
                <a:solidFill>
                  <a:srgbClr val="0070C0"/>
                </a:solidFill>
                <a:latin typeface="Berlin Sans FB" pitchFamily="34" charset="0"/>
              </a:rPr>
              <a:t>Implementation of Plans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>
                <a:solidFill>
                  <a:srgbClr val="0070C0"/>
                </a:solidFill>
                <a:latin typeface="Berlin Sans FB" pitchFamily="34" charset="0"/>
              </a:rPr>
              <a:t>Activation of the counter disaster system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>
                <a:solidFill>
                  <a:srgbClr val="0070C0"/>
                </a:solidFill>
                <a:latin typeface="Berlin Sans FB" pitchFamily="34" charset="0"/>
              </a:rPr>
              <a:t>Search of emergency food, shelter, medical assistance etc.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>
                <a:solidFill>
                  <a:srgbClr val="0070C0"/>
                </a:solidFill>
                <a:latin typeface="Berlin Sans FB" pitchFamily="34" charset="0"/>
              </a:rPr>
              <a:t>Survey and assessment</a:t>
            </a:r>
            <a:endParaRPr lang="en-US" dirty="0">
              <a:solidFill>
                <a:srgbClr val="0070C0"/>
              </a:solidFill>
              <a:latin typeface="Berlin Sans FB" pitchFamily="34" charset="0"/>
            </a:endParaRPr>
          </a:p>
          <a:p>
            <a:pPr>
              <a:buFont typeface="Wingdings" pitchFamily="2" charset="2"/>
              <a:buChar char="q"/>
            </a:pPr>
            <a:r>
              <a:rPr lang="en-US" dirty="0" smtClean="0">
                <a:solidFill>
                  <a:srgbClr val="0070C0"/>
                </a:solidFill>
                <a:latin typeface="Berlin Sans FB" pitchFamily="34" charset="0"/>
              </a:rPr>
              <a:t>Evacuation measures </a:t>
            </a:r>
            <a:endParaRPr lang="en-US" dirty="0">
              <a:solidFill>
                <a:srgbClr val="0070C0"/>
              </a:solidFill>
              <a:latin typeface="Berlin Sans FB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918306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867400"/>
          </a:xfr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68580" indent="0">
              <a:buNone/>
            </a:pPr>
            <a:r>
              <a:rPr lang="en-US" dirty="0" smtClean="0">
                <a:solidFill>
                  <a:srgbClr val="0070C0"/>
                </a:solidFill>
                <a:latin typeface="Arial Rounded MT Bold" pitchFamily="34" charset="0"/>
              </a:rPr>
              <a:t>RECOVERY PROCESS</a:t>
            </a:r>
          </a:p>
          <a:p>
            <a:pPr marL="0" indent="0">
              <a:buNone/>
            </a:pPr>
            <a:endParaRPr lang="en-US" sz="1800" b="1" dirty="0" smtClean="0">
              <a:solidFill>
                <a:schemeClr val="accent3">
                  <a:lumMod val="75000"/>
                </a:schemeClr>
              </a:solidFill>
              <a:latin typeface="MV Boli" pitchFamily="2" charset="0"/>
              <a:cs typeface="MV Boli" pitchFamily="2" charset="0"/>
            </a:endParaRPr>
          </a:p>
          <a:p>
            <a:pPr marL="0" indent="0">
              <a:buNone/>
            </a:pPr>
            <a:r>
              <a:rPr lang="en-US" sz="1800" b="1" dirty="0" smtClean="0">
                <a:solidFill>
                  <a:schemeClr val="accent3">
                    <a:lumMod val="75000"/>
                  </a:schemeClr>
                </a:solidFill>
                <a:latin typeface="MV Boli" pitchFamily="2" charset="0"/>
                <a:cs typeface="MV Boli" pitchFamily="2" charset="0"/>
              </a:rPr>
              <a:t>Process by which communities and the nation are assisted in </a:t>
            </a:r>
            <a:r>
              <a:rPr lang="en-US" sz="1800" b="1" dirty="0" smtClean="0">
                <a:solidFill>
                  <a:srgbClr val="7030A0"/>
                </a:solidFill>
                <a:latin typeface="MV Boli" pitchFamily="2" charset="0"/>
                <a:cs typeface="MV Boli" pitchFamily="2" charset="0"/>
              </a:rPr>
              <a:t>returning to their normal level of functioning after disaster</a:t>
            </a:r>
            <a:r>
              <a:rPr lang="en-US" sz="1800" b="1" dirty="0" smtClean="0">
                <a:solidFill>
                  <a:srgbClr val="7030A0"/>
                </a:solidFill>
              </a:rPr>
              <a:t>.</a:t>
            </a:r>
          </a:p>
          <a:p>
            <a:pPr marL="0" indent="0">
              <a:buNone/>
            </a:pPr>
            <a:endParaRPr lang="en-US" sz="2000" b="1" dirty="0" smtClean="0">
              <a:latin typeface="Arial Rounded MT Bold" pitchFamily="34" charset="0"/>
            </a:endParaRPr>
          </a:p>
          <a:p>
            <a:pPr marL="0" indent="0">
              <a:buNone/>
            </a:pPr>
            <a:r>
              <a:rPr lang="en-US" sz="2000" b="1" dirty="0" smtClean="0">
                <a:latin typeface="Arial Rounded MT Bold" pitchFamily="34" charset="0"/>
              </a:rPr>
              <a:t>THESE ARE-</a:t>
            </a:r>
          </a:p>
          <a:p>
            <a:pPr>
              <a:buFont typeface="Wingdings" pitchFamily="2" charset="2"/>
              <a:buChar char="Ø"/>
            </a:pPr>
            <a:r>
              <a:rPr lang="en-US" sz="2000" dirty="0" smtClean="0">
                <a:solidFill>
                  <a:schemeClr val="accent3">
                    <a:lumMod val="75000"/>
                  </a:schemeClr>
                </a:solidFill>
                <a:latin typeface="Berlin Sans FB" pitchFamily="34" charset="0"/>
              </a:rPr>
              <a:t>Restoration</a:t>
            </a:r>
          </a:p>
          <a:p>
            <a:pPr>
              <a:buFont typeface="Wingdings" pitchFamily="2" charset="2"/>
              <a:buChar char="Ø"/>
            </a:pPr>
            <a:r>
              <a:rPr lang="en-US" sz="2000" dirty="0" smtClean="0">
                <a:solidFill>
                  <a:schemeClr val="accent3">
                    <a:lumMod val="75000"/>
                  </a:schemeClr>
                </a:solidFill>
                <a:latin typeface="Berlin Sans FB" pitchFamily="34" charset="0"/>
              </a:rPr>
              <a:t>Rehabilitation</a:t>
            </a:r>
          </a:p>
          <a:p>
            <a:pPr>
              <a:buFont typeface="Wingdings" pitchFamily="2" charset="2"/>
              <a:buChar char="Ø"/>
            </a:pPr>
            <a:r>
              <a:rPr lang="en-US" sz="2000" dirty="0" smtClean="0">
                <a:solidFill>
                  <a:schemeClr val="accent3">
                    <a:lumMod val="75000"/>
                  </a:schemeClr>
                </a:solidFill>
                <a:latin typeface="Berlin Sans FB" pitchFamily="34" charset="0"/>
              </a:rPr>
              <a:t>Reconstruction. It includes :</a:t>
            </a:r>
          </a:p>
          <a:p>
            <a:r>
              <a:rPr lang="en-US" sz="1600" i="1" dirty="0" smtClean="0">
                <a:solidFill>
                  <a:srgbClr val="002060"/>
                </a:solidFill>
                <a:latin typeface="Berlin Sans FB" pitchFamily="34" charset="0"/>
              </a:rPr>
              <a:t>Restoration of essential services</a:t>
            </a:r>
          </a:p>
          <a:p>
            <a:r>
              <a:rPr lang="en-US" sz="1600" i="1" dirty="0" smtClean="0">
                <a:solidFill>
                  <a:srgbClr val="002060"/>
                </a:solidFill>
                <a:latin typeface="Berlin Sans FB" pitchFamily="34" charset="0"/>
              </a:rPr>
              <a:t>Restoration of repairable homes and other buildings and installations</a:t>
            </a:r>
          </a:p>
          <a:p>
            <a:r>
              <a:rPr lang="en-US" sz="1600" i="1" dirty="0" smtClean="0">
                <a:solidFill>
                  <a:srgbClr val="002060"/>
                </a:solidFill>
                <a:latin typeface="Berlin Sans FB" pitchFamily="34" charset="0"/>
              </a:rPr>
              <a:t>Provision of temporary housing</a:t>
            </a:r>
          </a:p>
          <a:p>
            <a:r>
              <a:rPr lang="en-US" sz="1600" i="1" dirty="0" smtClean="0">
                <a:solidFill>
                  <a:srgbClr val="002060"/>
                </a:solidFill>
                <a:latin typeface="Berlin Sans FB" pitchFamily="34" charset="0"/>
              </a:rPr>
              <a:t>Physical and psychological rehabilitation of </a:t>
            </a:r>
            <a:r>
              <a:rPr lang="en-US" sz="1600" i="1" dirty="0">
                <a:solidFill>
                  <a:srgbClr val="002060"/>
                </a:solidFill>
                <a:latin typeface="Berlin Sans FB" pitchFamily="34" charset="0"/>
              </a:rPr>
              <a:t>a</a:t>
            </a:r>
            <a:r>
              <a:rPr lang="en-US" sz="1600" i="1" dirty="0" smtClean="0">
                <a:solidFill>
                  <a:srgbClr val="002060"/>
                </a:solidFill>
                <a:latin typeface="Berlin Sans FB" pitchFamily="34" charset="0"/>
              </a:rPr>
              <a:t>ffected persons</a:t>
            </a:r>
          </a:p>
          <a:p>
            <a:r>
              <a:rPr lang="en-US" sz="1600" i="1" dirty="0" smtClean="0">
                <a:solidFill>
                  <a:srgbClr val="002060"/>
                </a:solidFill>
                <a:latin typeface="Berlin Sans FB" pitchFamily="34" charset="0"/>
              </a:rPr>
              <a:t>Long term measures of reconstruction </a:t>
            </a:r>
            <a:endParaRPr lang="en-US" sz="1600" i="1" dirty="0">
              <a:solidFill>
                <a:srgbClr val="002060"/>
              </a:solidFill>
              <a:latin typeface="Berlin Sans FB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502279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791200"/>
          </a:xfr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dirty="0" smtClean="0">
                <a:solidFill>
                  <a:srgbClr val="0070C0"/>
                </a:solidFill>
                <a:latin typeface="Britannic Bold" pitchFamily="34" charset="0"/>
              </a:rPr>
              <a:t>DEVELOPMENT SEGMENT</a:t>
            </a:r>
          </a:p>
          <a:p>
            <a:pPr marL="0" indent="0">
              <a:buNone/>
            </a:pPr>
            <a:endParaRPr lang="en-US" sz="1600" b="1" dirty="0" smtClean="0">
              <a:solidFill>
                <a:srgbClr val="0070C0"/>
              </a:solidFill>
              <a:latin typeface="MV Boli" pitchFamily="2" charset="0"/>
              <a:cs typeface="MV Boli" pitchFamily="2" charset="0"/>
            </a:endParaRPr>
          </a:p>
          <a:p>
            <a:pPr marL="0" indent="0">
              <a:buNone/>
            </a:pPr>
            <a:r>
              <a:rPr lang="en-US" sz="1800" b="1" dirty="0" smtClean="0">
                <a:solidFill>
                  <a:schemeClr val="accent3">
                    <a:lumMod val="75000"/>
                  </a:schemeClr>
                </a:solidFill>
                <a:latin typeface="MV Boli" pitchFamily="2" charset="0"/>
                <a:cs typeface="MV Boli" pitchFamily="2" charset="0"/>
              </a:rPr>
              <a:t>Provides the link between the </a:t>
            </a:r>
            <a:r>
              <a:rPr lang="en-US" b="1" dirty="0" smtClean="0">
                <a:latin typeface="MV Boli" pitchFamily="2" charset="0"/>
                <a:cs typeface="MV Boli" pitchFamily="2" charset="0"/>
              </a:rPr>
              <a:t>disaster related activities and national development. </a:t>
            </a:r>
            <a:r>
              <a:rPr lang="en-US" sz="1800" b="1" dirty="0" smtClean="0">
                <a:solidFill>
                  <a:schemeClr val="accent3">
                    <a:lumMod val="75000"/>
                  </a:schemeClr>
                </a:solidFill>
                <a:latin typeface="MV Boli" pitchFamily="2" charset="0"/>
                <a:cs typeface="MV Boli" pitchFamily="2" charset="0"/>
              </a:rPr>
              <a:t>Its inclusion in the disaster cycle is intended to ensure that the results of disasters are effectively reflected in future policies in the interest of national progress.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b="1" dirty="0" smtClean="0"/>
              <a:t>For Example-</a:t>
            </a:r>
          </a:p>
          <a:p>
            <a:pPr>
              <a:buFont typeface="Wingdings" pitchFamily="2" charset="2"/>
              <a:buChar char="Ø"/>
            </a:pPr>
            <a:r>
              <a:rPr lang="en-US" sz="1800" dirty="0" smtClean="0">
                <a:solidFill>
                  <a:srgbClr val="0070C0"/>
                </a:solidFill>
                <a:latin typeface="Berlin Sans FB" pitchFamily="34" charset="0"/>
              </a:rPr>
              <a:t>Introducing improved and modernized building systems and programs</a:t>
            </a:r>
          </a:p>
          <a:p>
            <a:pPr>
              <a:buFont typeface="Wingdings" pitchFamily="2" charset="2"/>
              <a:buChar char="Ø"/>
            </a:pPr>
            <a:r>
              <a:rPr lang="en-US" sz="1800" dirty="0" smtClean="0">
                <a:solidFill>
                  <a:srgbClr val="0070C0"/>
                </a:solidFill>
                <a:latin typeface="Berlin Sans FB" pitchFamily="34" charset="0"/>
              </a:rPr>
              <a:t>Utilizing international disaster to optimum effect.</a:t>
            </a:r>
          </a:p>
          <a:p>
            <a:pPr>
              <a:buFont typeface="Wingdings" pitchFamily="2" charset="2"/>
              <a:buChar char="Ø"/>
            </a:pPr>
            <a:r>
              <a:rPr lang="en-US" sz="1800" dirty="0" smtClean="0">
                <a:solidFill>
                  <a:srgbClr val="0070C0"/>
                </a:solidFill>
                <a:latin typeface="Berlin Sans FB" pitchFamily="34" charset="0"/>
              </a:rPr>
              <a:t>Applying disaster experience in future research and development programs.</a:t>
            </a:r>
          </a:p>
          <a:p>
            <a:pPr>
              <a:buFont typeface="Wingdings" pitchFamily="2" charset="2"/>
              <a:buChar char="Ø"/>
            </a:pPr>
            <a:r>
              <a:rPr lang="en-US" sz="1800" dirty="0" smtClean="0">
                <a:solidFill>
                  <a:srgbClr val="0070C0"/>
                </a:solidFill>
                <a:latin typeface="Berlin Sans FB" pitchFamily="34" charset="0"/>
              </a:rPr>
              <a:t>Using any other means appropriate to a particular situation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3727627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200</TotalTime>
  <Words>430</Words>
  <Application>Microsoft Office PowerPoint</Application>
  <PresentationFormat>On-screen Show (4:3)</PresentationFormat>
  <Paragraphs>89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Austin</vt:lpstr>
      <vt:lpstr>MODULE-2 PAPER-9</vt:lpstr>
      <vt:lpstr>INTRODUCTION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MODULE-2 PAPER-9</dc:title>
  <dc:creator>NITYANANDA</dc:creator>
  <cp:lastModifiedBy>LenovoComp</cp:lastModifiedBy>
  <cp:revision>51</cp:revision>
  <dcterms:created xsi:type="dcterms:W3CDTF">2016-06-17T14:51:00Z</dcterms:created>
  <dcterms:modified xsi:type="dcterms:W3CDTF">2017-05-28T01:48:01Z</dcterms:modified>
</cp:coreProperties>
</file>