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FF3AFC-B695-43CF-A9C7-D96D46DAA9A7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C10C8C0-9521-4E73-A1F2-618D94A388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752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i="1" dirty="0" smtClean="0">
                <a:solidFill>
                  <a:srgbClr val="FF0000"/>
                </a:solidFill>
                <a:latin typeface="Algerian" pitchFamily="82" charset="0"/>
              </a:rPr>
              <a:t>MA in Environmental Studies: Part-2:PAPER-8</a:t>
            </a:r>
            <a:r>
              <a:rPr lang="en-US" sz="3200" i="1" dirty="0" smtClean="0">
                <a:solidFill>
                  <a:srgbClr val="FF0000"/>
                </a:solidFill>
                <a:latin typeface="Algerian" pitchFamily="82" charset="0"/>
              </a:rPr>
              <a:t/>
            </a:r>
            <a:br>
              <a:rPr lang="en-US" sz="3200" i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sz="3200" i="1" dirty="0" smtClean="0">
                <a:solidFill>
                  <a:srgbClr val="FF0000"/>
                </a:solidFill>
                <a:latin typeface="Algerian" pitchFamily="82" charset="0"/>
              </a:rPr>
              <a:t>MODULE-6</a:t>
            </a:r>
            <a:br>
              <a:rPr lang="en-US" sz="3200" i="1" dirty="0" smtClean="0">
                <a:solidFill>
                  <a:srgbClr val="FF0000"/>
                </a:solidFill>
                <a:latin typeface="Algerian" pitchFamily="82" charset="0"/>
              </a:rPr>
            </a:br>
            <a:endParaRPr lang="en-US" sz="3200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667000"/>
            <a:ext cx="7772400" cy="119970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7030A0"/>
                </a:solidFill>
              </a:rPr>
              <a:t>MANAGEMENT OF </a:t>
            </a:r>
            <a:r>
              <a:rPr lang="en-US" sz="3200" b="1" dirty="0" smtClean="0">
                <a:solidFill>
                  <a:srgbClr val="7030A0"/>
                </a:solidFill>
              </a:rPr>
              <a:t>ENVIROMENT</a:t>
            </a:r>
          </a:p>
          <a:p>
            <a:pPr algn="l"/>
            <a:r>
              <a:rPr lang="en-US" sz="3200" b="1" dirty="0" smtClean="0">
                <a:solidFill>
                  <a:srgbClr val="7030A0"/>
                </a:solidFill>
              </a:rPr>
              <a:t>By Prof. </a:t>
            </a:r>
            <a:r>
              <a:rPr lang="en-US" sz="3200" b="1" dirty="0" err="1" smtClean="0">
                <a:solidFill>
                  <a:srgbClr val="7030A0"/>
                </a:solidFill>
              </a:rPr>
              <a:t>Nityananda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Patra</a:t>
            </a:r>
            <a:endParaRPr 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4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accent3"/>
                </a:solidFill>
              </a:rPr>
              <a:t>To develop capacity among individuals and institutions.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accent3"/>
                </a:solidFill>
              </a:rPr>
              <a:t>To improve understanding of the linkages.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accent3"/>
                </a:solidFill>
              </a:rPr>
              <a:t>To understand how society functions.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accent3"/>
                </a:solidFill>
              </a:rPr>
              <a:t>To fosters the acquisition of skills that are necessary to address various issues.</a:t>
            </a:r>
          </a:p>
          <a:p>
            <a:pPr marL="109728" indent="0">
              <a:buClr>
                <a:srgbClr val="FF0000"/>
              </a:buCl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               OBJECTIVES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550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Assessment and planning.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Education.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Social harnessing strategies.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Early intervention and treatment.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Alcohol free social and recreation activities.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Policy development and revision.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Enforcement.</a:t>
            </a:r>
          </a:p>
          <a:p>
            <a:pPr>
              <a:buClr>
                <a:schemeClr val="accent2"/>
              </a:buClr>
              <a:buFont typeface="Wingdings" pitchFamily="2" charset="2"/>
              <a:buChar char="v"/>
            </a:pPr>
            <a:r>
              <a:rPr lang="en-US" dirty="0" smtClean="0">
                <a:latin typeface="Aharoni" pitchFamily="2" charset="-79"/>
                <a:cs typeface="Aharoni" pitchFamily="2" charset="-79"/>
              </a:rPr>
              <a:t>Community/Campus coalitions.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en-US" sz="3600" i="1" dirty="0" smtClean="0">
                <a:solidFill>
                  <a:srgbClr val="002060"/>
                </a:solidFill>
                <a:latin typeface="Perpetua" pitchFamily="18" charset="0"/>
              </a:rPr>
              <a:t>COMPONENTS OF ENVIRONMENTAL        MANAGEMENT</a:t>
            </a:r>
            <a:endParaRPr lang="en-US" sz="3600" i="1" dirty="0">
              <a:solidFill>
                <a:srgbClr val="002060"/>
              </a:solidFill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57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85800" y="990600"/>
            <a:ext cx="2057400" cy="1828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HARDWARE</a:t>
            </a:r>
          </a:p>
          <a:p>
            <a:pPr algn="ctr"/>
            <a:r>
              <a:rPr lang="en-US" dirty="0" smtClean="0"/>
              <a:t>LAND USE(INFRASTRUCTURE)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910589" y="1104900"/>
            <a:ext cx="1905000" cy="19431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SOFTWARE</a:t>
            </a:r>
          </a:p>
          <a:p>
            <a:pPr algn="ctr"/>
            <a:r>
              <a:rPr lang="en-US" sz="1600" dirty="0" smtClean="0"/>
              <a:t>SOCIAL SYSTEMS REGULATION, LAWS ETC</a:t>
            </a:r>
            <a:endParaRPr lang="en-US" sz="1600" dirty="0"/>
          </a:p>
        </p:txBody>
      </p:sp>
      <p:sp>
        <p:nvSpPr>
          <p:cNvPr id="6" name="Oval 5"/>
          <p:cNvSpPr/>
          <p:nvPr/>
        </p:nvSpPr>
        <p:spPr>
          <a:xfrm>
            <a:off x="3810000" y="3886200"/>
            <a:ext cx="2057400" cy="2133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HEARTWARE</a:t>
            </a:r>
          </a:p>
          <a:p>
            <a:pPr algn="ctr"/>
            <a:r>
              <a:rPr lang="en-US" sz="1600" dirty="0" smtClean="0"/>
              <a:t>ENVIRONMENTAL AWARENESS &amp; ENVIRONMENTAL ETHICS.</a:t>
            </a:r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743200" y="1676400"/>
            <a:ext cx="41673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743200" y="2209800"/>
            <a:ext cx="416738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</p:cNvCxnSpPr>
          <p:nvPr/>
        </p:nvCxnSpPr>
        <p:spPr>
          <a:xfrm flipH="1">
            <a:off x="5867400" y="2763440"/>
            <a:ext cx="1322170" cy="17323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2"/>
          </p:cNvCxnSpPr>
          <p:nvPr/>
        </p:nvCxnSpPr>
        <p:spPr>
          <a:xfrm flipH="1" flipV="1">
            <a:off x="2133600" y="2819400"/>
            <a:ext cx="1676400" cy="2133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4"/>
          </p:cNvCxnSpPr>
          <p:nvPr/>
        </p:nvCxnSpPr>
        <p:spPr>
          <a:xfrm>
            <a:off x="1714500" y="2819400"/>
            <a:ext cx="2019300" cy="2514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6"/>
          </p:cNvCxnSpPr>
          <p:nvPr/>
        </p:nvCxnSpPr>
        <p:spPr>
          <a:xfrm flipV="1">
            <a:off x="5867400" y="3048000"/>
            <a:ext cx="1600200" cy="190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204693" y="1422484"/>
            <a:ext cx="3462807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5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INSTRUCTION FOR SPECIAL DESIGN FOR LAND USE</a:t>
            </a:r>
            <a:endParaRPr lang="en-US" sz="105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743200" y="2230199"/>
            <a:ext cx="4105854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SHAPING SOCIAL SYSTEMS</a:t>
            </a:r>
            <a:endParaRPr lang="en-US" sz="1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 rot="18282743">
            <a:off x="5341857" y="3215440"/>
            <a:ext cx="20393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ENVIRONMENTAL EDUCATION</a:t>
            </a:r>
          </a:p>
          <a:p>
            <a:pPr algn="ctr"/>
            <a:r>
              <a:rPr lang="en-US" sz="1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 LEARNING</a:t>
            </a:r>
            <a:endParaRPr lang="en-US" sz="1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 rot="18708889">
            <a:off x="6491084" y="3814435"/>
            <a:ext cx="1149718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PARTICIPATION IN PLANNING, COLABORATION WITH CITIZENS</a:t>
            </a:r>
            <a:endParaRPr lang="en-US" sz="1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 rot="3264412">
            <a:off x="2057317" y="3601390"/>
            <a:ext cx="19928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1000" b="1" dirty="0" smtClean="0">
                <a:ln w="12700">
                  <a:solidFill>
                    <a:srgbClr val="464646">
                      <a:satMod val="155000"/>
                    </a:srgbClr>
                  </a:solidFill>
                  <a:prstDash val="solid"/>
                </a:ln>
                <a:solidFill>
                  <a:srgbClr val="DEF5FA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PARTICIPATION IN PLANNING</a:t>
            </a:r>
            <a:endParaRPr lang="en-US" sz="1000" b="1" dirty="0">
              <a:ln w="12700">
                <a:solidFill>
                  <a:srgbClr val="464646">
                    <a:satMod val="155000"/>
                  </a:srgbClr>
                </a:solidFill>
                <a:prstDash val="solid"/>
              </a:ln>
              <a:solidFill>
                <a:srgbClr val="DEF5FA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 rot="3020647">
            <a:off x="1448573" y="4016127"/>
            <a:ext cx="2331087" cy="2462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ENVIRONMENTAL CONSCIOUSNESS</a:t>
            </a:r>
            <a:endParaRPr lang="en-US" sz="1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81592" y="6248400"/>
            <a:ext cx="4299575" cy="2616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INTERACTION OF ENVIRONMNETAL MANAGEMENT FACTORS</a:t>
            </a:r>
            <a:endParaRPr lang="en-US" sz="11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35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136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MA in Environmental Studies: Part-2:PAPER-8 MODULE-6 </vt:lpstr>
      <vt:lpstr>               OBJECTIVES </vt:lpstr>
      <vt:lpstr>COMPONENTS OF ENVIRONMENTAL        MANAGEMENT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PAPER-8 MODULE-6 </dc:title>
  <dc:creator>NITYANANDA</dc:creator>
  <cp:lastModifiedBy>Patra's</cp:lastModifiedBy>
  <cp:revision>16</cp:revision>
  <dcterms:created xsi:type="dcterms:W3CDTF">2016-05-28T14:23:45Z</dcterms:created>
  <dcterms:modified xsi:type="dcterms:W3CDTF">2020-12-16T12:00:40Z</dcterms:modified>
</cp:coreProperties>
</file>