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sldIdLst>
    <p:sldId id="256" r:id="rId2"/>
    <p:sldId id="257" r:id="rId3"/>
    <p:sldId id="258" r:id="rId4"/>
    <p:sldId id="261" r:id="rId5"/>
    <p:sldId id="264" r:id="rId6"/>
    <p:sldId id="266" r:id="rId7"/>
    <p:sldId id="267" r:id="rId8"/>
    <p:sldId id="269" r:id="rId9"/>
    <p:sldId id="270" r:id="rId10"/>
    <p:sldId id="272" r:id="rId11"/>
    <p:sldId id="275" r:id="rId12"/>
    <p:sldId id="273" r:id="rId13"/>
    <p:sldId id="276" r:id="rId14"/>
    <p:sldId id="278" r:id="rId15"/>
    <p:sldId id="28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26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798F75-993D-48BC-A012-C340D1E4BEFD}" type="datetimeFigureOut">
              <a:rPr lang="en-US" smtClean="0"/>
              <a:t>16-Dec-20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42B0E3-8019-4A46-AA02-5CDF9C9A72BB}" type="slidenum">
              <a:rPr lang="en-US" smtClean="0"/>
              <a:t>‹#›</a:t>
            </a:fld>
            <a:endParaRPr lang="en-US"/>
          </a:p>
        </p:txBody>
      </p:sp>
    </p:spTree>
    <p:extLst>
      <p:ext uri="{BB962C8B-B14F-4D97-AF65-F5344CB8AC3E}">
        <p14:creationId xmlns:p14="http://schemas.microsoft.com/office/powerpoint/2010/main" val="3516175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2B0E3-8019-4A46-AA02-5CDF9C9A72BB}" type="slidenum">
              <a:rPr lang="en-US" smtClean="0"/>
              <a:t>10</a:t>
            </a:fld>
            <a:endParaRPr lang="en-US"/>
          </a:p>
        </p:txBody>
      </p:sp>
    </p:spTree>
    <p:extLst>
      <p:ext uri="{BB962C8B-B14F-4D97-AF65-F5344CB8AC3E}">
        <p14:creationId xmlns:p14="http://schemas.microsoft.com/office/powerpoint/2010/main" val="2031431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E69A7280-E253-4093-A40C-B947F0FEE5DA}" type="datetimeFigureOut">
              <a:rPr lang="en-US" smtClean="0"/>
              <a:t>16-Dec-20</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2B6495F-3C5D-468B-A8B6-E0E260F068A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9A7280-E253-4093-A40C-B947F0FEE5DA}" type="datetimeFigureOut">
              <a:rPr lang="en-US" smtClean="0"/>
              <a:t>16-Dec-20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6495F-3C5D-468B-A8B6-E0E260F068A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9A7280-E253-4093-A40C-B947F0FEE5DA}" type="datetimeFigureOut">
              <a:rPr lang="en-US" smtClean="0"/>
              <a:t>16-Dec-20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6495F-3C5D-468B-A8B6-E0E260F068A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9A7280-E253-4093-A40C-B947F0FEE5DA}" type="datetimeFigureOut">
              <a:rPr lang="en-US" smtClean="0"/>
              <a:t>16-Dec-20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6495F-3C5D-468B-A8B6-E0E260F068A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69A7280-E253-4093-A40C-B947F0FEE5DA}" type="datetimeFigureOut">
              <a:rPr lang="en-US" smtClean="0"/>
              <a:t>16-Dec-20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6495F-3C5D-468B-A8B6-E0E260F068A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69A7280-E253-4093-A40C-B947F0FEE5DA}" type="datetimeFigureOut">
              <a:rPr lang="en-US" smtClean="0"/>
              <a:t>16-Dec-20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B6495F-3C5D-468B-A8B6-E0E260F068A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E69A7280-E253-4093-A40C-B947F0FEE5DA}" type="datetimeFigureOut">
              <a:rPr lang="en-US" smtClean="0"/>
              <a:t>16-Dec-20</a:t>
            </a:fld>
            <a:endParaRPr lang="en-US"/>
          </a:p>
        </p:txBody>
      </p:sp>
      <p:sp>
        <p:nvSpPr>
          <p:cNvPr id="27" name="Slide Number Placeholder 26"/>
          <p:cNvSpPr>
            <a:spLocks noGrp="1"/>
          </p:cNvSpPr>
          <p:nvPr>
            <p:ph type="sldNum" sz="quarter" idx="11"/>
          </p:nvPr>
        </p:nvSpPr>
        <p:spPr/>
        <p:txBody>
          <a:bodyPr rtlCol="0"/>
          <a:lstStyle/>
          <a:p>
            <a:fld id="{72B6495F-3C5D-468B-A8B6-E0E260F068A2}"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E69A7280-E253-4093-A40C-B947F0FEE5DA}" type="datetimeFigureOut">
              <a:rPr lang="en-US" smtClean="0"/>
              <a:t>16-Dec-20</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72B6495F-3C5D-468B-A8B6-E0E260F068A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9A7280-E253-4093-A40C-B947F0FEE5DA}" type="datetimeFigureOut">
              <a:rPr lang="en-US" smtClean="0"/>
              <a:t>16-Dec-20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B6495F-3C5D-468B-A8B6-E0E260F068A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69A7280-E253-4093-A40C-B947F0FEE5DA}" type="datetimeFigureOut">
              <a:rPr lang="en-US" smtClean="0"/>
              <a:t>16-Dec-20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B6495F-3C5D-468B-A8B6-E0E260F068A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69A7280-E253-4093-A40C-B947F0FEE5DA}" type="datetimeFigureOut">
              <a:rPr lang="en-US" smtClean="0"/>
              <a:t>16-Dec-20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B6495F-3C5D-468B-A8B6-E0E260F068A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E69A7280-E253-4093-A40C-B947F0FEE5DA}" type="datetimeFigureOut">
              <a:rPr lang="en-US" smtClean="0"/>
              <a:t>16-Dec-20</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2B6495F-3C5D-468B-A8B6-E0E260F068A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90601"/>
            <a:ext cx="8458200" cy="1295399"/>
          </a:xfrm>
        </p:spPr>
        <p:txBody>
          <a:bodyPr>
            <a:normAutofit/>
          </a:bodyPr>
          <a:lstStyle/>
          <a:p>
            <a:r>
              <a:rPr lang="en-US" sz="2800" dirty="0" smtClean="0">
                <a:solidFill>
                  <a:srgbClr val="FFFF00"/>
                </a:solidFill>
                <a:latin typeface="Berlin Sans FB Demi" pitchFamily="34" charset="0"/>
              </a:rPr>
              <a:t>MA in Environmental Studies: DISASTER IMPACT</a:t>
            </a:r>
            <a:br>
              <a:rPr lang="en-US" sz="2800" dirty="0" smtClean="0">
                <a:solidFill>
                  <a:srgbClr val="FFFF00"/>
                </a:solidFill>
                <a:latin typeface="Berlin Sans FB Demi" pitchFamily="34" charset="0"/>
              </a:rPr>
            </a:br>
            <a:r>
              <a:rPr lang="en-US" sz="2800" dirty="0" smtClean="0">
                <a:solidFill>
                  <a:srgbClr val="FFFF00"/>
                </a:solidFill>
                <a:latin typeface="Berlin Sans FB Demi" pitchFamily="34" charset="0"/>
              </a:rPr>
              <a:t>By Prof. </a:t>
            </a:r>
            <a:r>
              <a:rPr lang="en-US" sz="2800" dirty="0" err="1" smtClean="0">
                <a:solidFill>
                  <a:srgbClr val="FFFF00"/>
                </a:solidFill>
                <a:latin typeface="Berlin Sans FB Demi" pitchFamily="34" charset="0"/>
              </a:rPr>
              <a:t>Nityananda</a:t>
            </a:r>
            <a:r>
              <a:rPr lang="en-US" sz="2800" dirty="0" smtClean="0">
                <a:solidFill>
                  <a:srgbClr val="FFFF00"/>
                </a:solidFill>
                <a:latin typeface="Berlin Sans FB Demi" pitchFamily="34" charset="0"/>
              </a:rPr>
              <a:t> </a:t>
            </a:r>
            <a:r>
              <a:rPr lang="en-US" sz="2800" dirty="0" err="1" smtClean="0">
                <a:solidFill>
                  <a:srgbClr val="FFFF00"/>
                </a:solidFill>
                <a:latin typeface="Berlin Sans FB Demi" pitchFamily="34" charset="0"/>
              </a:rPr>
              <a:t>Patra</a:t>
            </a:r>
            <a:endParaRPr lang="en-US" sz="2800" dirty="0">
              <a:solidFill>
                <a:srgbClr val="FFFF00"/>
              </a:solidFill>
              <a:latin typeface="Berlin Sans FB Demi" pitchFamily="34" charset="0"/>
            </a:endParaRPr>
          </a:p>
        </p:txBody>
      </p:sp>
      <p:sp>
        <p:nvSpPr>
          <p:cNvPr id="3" name="Subtitle 2"/>
          <p:cNvSpPr>
            <a:spLocks noGrp="1"/>
          </p:cNvSpPr>
          <p:nvPr>
            <p:ph type="subTitle" idx="1"/>
          </p:nvPr>
        </p:nvSpPr>
        <p:spPr>
          <a:noFill/>
        </p:spPr>
        <p:txBody>
          <a:bodyPr/>
          <a:lstStyle/>
          <a:p>
            <a:r>
              <a:rPr lang="en-US" dirty="0" smtClean="0"/>
              <a:t>PART-II</a:t>
            </a:r>
          </a:p>
          <a:p>
            <a:r>
              <a:rPr lang="en-US" dirty="0" smtClean="0"/>
              <a:t>PAPER-IX, MODULE NO-4</a:t>
            </a:r>
            <a:endParaRPr lang="en-US" dirty="0"/>
          </a:p>
        </p:txBody>
      </p:sp>
    </p:spTree>
    <p:extLst>
      <p:ext uri="{BB962C8B-B14F-4D97-AF65-F5344CB8AC3E}">
        <p14:creationId xmlns:p14="http://schemas.microsoft.com/office/powerpoint/2010/main" val="1382602758"/>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5257800" cy="685800"/>
          </a:xfrm>
          <a:solidFill>
            <a:schemeClr val="accent4">
              <a:lumMod val="75000"/>
            </a:schemeClr>
          </a:solidFill>
        </p:spPr>
        <p:txBody>
          <a:bodyPr>
            <a:normAutofit/>
          </a:bodyPr>
          <a:lstStyle/>
          <a:p>
            <a:r>
              <a:rPr lang="en-US" sz="3200" dirty="0" smtClean="0">
                <a:solidFill>
                  <a:srgbClr val="00B0F0"/>
                </a:solidFill>
                <a:latin typeface="Berlin Sans FB Demi" pitchFamily="34" charset="0"/>
              </a:rPr>
              <a:t>Role of the Education Sector</a:t>
            </a:r>
            <a:endParaRPr lang="en-US" sz="3200" dirty="0">
              <a:solidFill>
                <a:srgbClr val="00B0F0"/>
              </a:solidFill>
              <a:latin typeface="Berlin Sans FB Demi" pitchFamily="34" charset="0"/>
            </a:endParaRPr>
          </a:p>
        </p:txBody>
      </p:sp>
      <p:sp>
        <p:nvSpPr>
          <p:cNvPr id="3" name="Content Placeholder 2"/>
          <p:cNvSpPr>
            <a:spLocks noGrp="1"/>
          </p:cNvSpPr>
          <p:nvPr>
            <p:ph idx="1"/>
          </p:nvPr>
        </p:nvSpPr>
        <p:spPr>
          <a:xfrm>
            <a:off x="0" y="1143000"/>
            <a:ext cx="9144000" cy="5715000"/>
          </a:xfrm>
          <a:blipFill>
            <a:blip r:embed="rId3"/>
            <a:tile tx="0" ty="0" sx="100000" sy="100000" flip="none" algn="tl"/>
          </a:blipFill>
        </p:spPr>
        <p:txBody>
          <a:bodyPr>
            <a:normAutofit/>
          </a:bodyPr>
          <a:lstStyle/>
          <a:p>
            <a:pPr marL="0" indent="0">
              <a:buNone/>
            </a:pPr>
            <a:r>
              <a:rPr lang="en-US" sz="2000" dirty="0" smtClean="0">
                <a:latin typeface="Berlin Sans FB" pitchFamily="34" charset="0"/>
              </a:rPr>
              <a:t>Educational institutions potentially have the three areas where they can make a contribution related to disaster reduction. They are :</a:t>
            </a:r>
          </a:p>
          <a:p>
            <a:r>
              <a:rPr lang="en-US" sz="2000" dirty="0" smtClean="0">
                <a:latin typeface="Berlin Sans FB" pitchFamily="34" charset="0"/>
              </a:rPr>
              <a:t>Knowledge generation</a:t>
            </a:r>
          </a:p>
          <a:p>
            <a:r>
              <a:rPr lang="en-US" sz="2000" dirty="0" smtClean="0">
                <a:latin typeface="Berlin Sans FB" pitchFamily="34" charset="0"/>
              </a:rPr>
              <a:t>Technical advice</a:t>
            </a:r>
          </a:p>
          <a:p>
            <a:r>
              <a:rPr lang="en-US" sz="2000" dirty="0" smtClean="0">
                <a:latin typeface="Berlin Sans FB" pitchFamily="34" charset="0"/>
              </a:rPr>
              <a:t>Knowledge transfer ( education and training)</a:t>
            </a:r>
          </a:p>
          <a:p>
            <a:pPr marL="0" indent="0">
              <a:buNone/>
            </a:pPr>
            <a:r>
              <a:rPr lang="en-US" sz="2000" dirty="0" smtClean="0">
                <a:latin typeface="Berlin Sans FB" pitchFamily="34" charset="0"/>
              </a:rPr>
              <a:t>In India, </a:t>
            </a:r>
            <a:r>
              <a:rPr lang="en-US" sz="2000" dirty="0" smtClean="0">
                <a:solidFill>
                  <a:srgbClr val="FF0000"/>
                </a:solidFill>
                <a:latin typeface="Berlin Sans FB" pitchFamily="34" charset="0"/>
              </a:rPr>
              <a:t>Indira Gandhi National Open University, Roorkee University, Anna University,Jamai Millia Ismalia and the Indian Institution of Public Administration </a:t>
            </a:r>
            <a:r>
              <a:rPr lang="en-US" sz="2000" dirty="0" smtClean="0">
                <a:latin typeface="Berlin Sans FB" pitchFamily="34" charset="0"/>
              </a:rPr>
              <a:t>are some institutes currently offering courses related to disaster management</a:t>
            </a:r>
            <a:endParaRPr lang="en-US" sz="2000" dirty="0">
              <a:latin typeface="Berlin Sans FB" pitchFamily="34" charset="0"/>
            </a:endParaRPr>
          </a:p>
        </p:txBody>
      </p:sp>
    </p:spTree>
    <p:extLst>
      <p:ext uri="{BB962C8B-B14F-4D97-AF65-F5344CB8AC3E}">
        <p14:creationId xmlns:p14="http://schemas.microsoft.com/office/powerpoint/2010/main" val="4232098561"/>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066800"/>
          </a:xfrm>
          <a:solidFill>
            <a:schemeClr val="accent3">
              <a:lumMod val="20000"/>
              <a:lumOff val="80000"/>
            </a:schemeClr>
          </a:solidFill>
        </p:spPr>
        <p:txBody>
          <a:bodyPr>
            <a:normAutofit/>
          </a:bodyPr>
          <a:lstStyle/>
          <a:p>
            <a:r>
              <a:rPr lang="en-US" sz="3200" dirty="0" smtClean="0">
                <a:latin typeface="Berlin Sans FB Demi" pitchFamily="34" charset="0"/>
              </a:rPr>
              <a:t>Other </a:t>
            </a:r>
            <a:r>
              <a:rPr lang="en-US" sz="3200" dirty="0">
                <a:latin typeface="Berlin Sans FB Demi" pitchFamily="34" charset="0"/>
              </a:rPr>
              <a:t>I</a:t>
            </a:r>
            <a:r>
              <a:rPr lang="en-US" sz="3200" dirty="0" smtClean="0">
                <a:latin typeface="Berlin Sans FB Demi" pitchFamily="34" charset="0"/>
              </a:rPr>
              <a:t>mportant Activities</a:t>
            </a:r>
            <a:endParaRPr lang="en-US" sz="3200" dirty="0">
              <a:latin typeface="Berlin Sans FB Demi" pitchFamily="34" charset="0"/>
            </a:endParaRPr>
          </a:p>
        </p:txBody>
      </p:sp>
      <p:sp>
        <p:nvSpPr>
          <p:cNvPr id="3" name="Content Placeholder 2"/>
          <p:cNvSpPr>
            <a:spLocks noGrp="1"/>
          </p:cNvSpPr>
          <p:nvPr>
            <p:ph idx="1"/>
          </p:nvPr>
        </p:nvSpPr>
        <p:spPr>
          <a:xfrm>
            <a:off x="0" y="1524000"/>
            <a:ext cx="9144000" cy="5334000"/>
          </a:xfrm>
          <a:blipFill dpi="0" rotWithShape="1">
            <a:blip r:embed="rId2">
              <a:alphaModFix amt="48000"/>
            </a:blip>
            <a:srcRect/>
            <a:stretch>
              <a:fillRect/>
            </a:stretch>
          </a:blipFill>
        </p:spPr>
        <p:txBody>
          <a:bodyPr>
            <a:normAutofit/>
          </a:bodyPr>
          <a:lstStyle/>
          <a:p>
            <a:r>
              <a:rPr lang="en-US" sz="2400" dirty="0" smtClean="0">
                <a:latin typeface="Arial Rounded MT Bold" pitchFamily="34" charset="0"/>
              </a:rPr>
              <a:t>Comprehensive and Coordinated Plan of Action</a:t>
            </a:r>
          </a:p>
          <a:p>
            <a:r>
              <a:rPr lang="en-US" sz="2400" dirty="0" smtClean="0">
                <a:latin typeface="Arial Rounded MT Bold" pitchFamily="34" charset="0"/>
              </a:rPr>
              <a:t>Warning dissemination and Sharing of Information</a:t>
            </a:r>
          </a:p>
          <a:p>
            <a:r>
              <a:rPr lang="en-US" sz="2400" dirty="0" smtClean="0">
                <a:latin typeface="Arial Rounded MT Bold" pitchFamily="34" charset="0"/>
              </a:rPr>
              <a:t>Population Control</a:t>
            </a:r>
          </a:p>
          <a:p>
            <a:r>
              <a:rPr lang="en-US" sz="2400" dirty="0" smtClean="0">
                <a:latin typeface="Arial Rounded MT Bold" pitchFamily="34" charset="0"/>
              </a:rPr>
              <a:t>A Culture of Prevention</a:t>
            </a:r>
            <a:endParaRPr lang="en-US" sz="2400" dirty="0">
              <a:latin typeface="Arial Rounded MT Bold" pitchFamily="34" charset="0"/>
            </a:endParaRPr>
          </a:p>
        </p:txBody>
      </p:sp>
    </p:spTree>
    <p:extLst>
      <p:ext uri="{BB962C8B-B14F-4D97-AF65-F5344CB8AC3E}">
        <p14:creationId xmlns:p14="http://schemas.microsoft.com/office/powerpoint/2010/main" val="1809218776"/>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4191000" cy="685800"/>
          </a:xfrm>
          <a:solidFill>
            <a:schemeClr val="accent2">
              <a:lumMod val="40000"/>
              <a:lumOff val="60000"/>
            </a:schemeClr>
          </a:solidFill>
        </p:spPr>
        <p:txBody>
          <a:bodyPr>
            <a:normAutofit fontScale="90000"/>
          </a:bodyPr>
          <a:lstStyle/>
          <a:p>
            <a:r>
              <a:rPr lang="en-US" dirty="0" smtClean="0">
                <a:solidFill>
                  <a:srgbClr val="7030A0"/>
                </a:solidFill>
                <a:latin typeface="Berlin Sans FB Demi" pitchFamily="34" charset="0"/>
              </a:rPr>
              <a:t>The Future Vision</a:t>
            </a:r>
            <a:endParaRPr lang="en-US" dirty="0">
              <a:solidFill>
                <a:srgbClr val="7030A0"/>
              </a:solidFill>
              <a:latin typeface="Berlin Sans FB Demi" pitchFamily="34" charset="0"/>
            </a:endParaRPr>
          </a:p>
        </p:txBody>
      </p:sp>
      <p:sp>
        <p:nvSpPr>
          <p:cNvPr id="3" name="Content Placeholder 2"/>
          <p:cNvSpPr>
            <a:spLocks noGrp="1"/>
          </p:cNvSpPr>
          <p:nvPr>
            <p:ph idx="1"/>
          </p:nvPr>
        </p:nvSpPr>
        <p:spPr>
          <a:xfrm>
            <a:off x="0" y="1143000"/>
            <a:ext cx="9144000" cy="5715000"/>
          </a:xfrm>
          <a:blipFill dpi="0" rotWithShape="1">
            <a:blip r:embed="rId2">
              <a:alphaModFix amt="44000"/>
            </a:blip>
            <a:srcRect/>
            <a:stretch>
              <a:fillRect/>
            </a:stretch>
          </a:blipFill>
        </p:spPr>
        <p:txBody>
          <a:bodyPr>
            <a:normAutofit/>
          </a:bodyPr>
          <a:lstStyle/>
          <a:p>
            <a:r>
              <a:rPr lang="en-US" sz="2000" dirty="0" smtClean="0">
                <a:latin typeface="Arial Rounded MT Bold" pitchFamily="34" charset="0"/>
              </a:rPr>
              <a:t>It was being proved time and again that reactive mechanism yielded only temporary results at very high costs.</a:t>
            </a:r>
          </a:p>
          <a:p>
            <a:r>
              <a:rPr lang="en-US" sz="2000" dirty="0" smtClean="0">
                <a:latin typeface="Arial Rounded MT Bold" pitchFamily="34" charset="0"/>
              </a:rPr>
              <a:t>Thus an exploration of the concept of “sustainable development” inevitably arises.</a:t>
            </a:r>
          </a:p>
          <a:p>
            <a:pPr marL="0" indent="0">
              <a:buNone/>
            </a:pPr>
            <a:r>
              <a:rPr lang="en-US" sz="2000" dirty="0" smtClean="0">
                <a:latin typeface="Arial Rounded MT Bold" pitchFamily="34" charset="0"/>
              </a:rPr>
              <a:t>Sustainable development encompasses the three dimensions</a:t>
            </a:r>
          </a:p>
          <a:p>
            <a:r>
              <a:rPr lang="en-US" sz="2000" dirty="0" smtClean="0">
                <a:latin typeface="Arial Rounded MT Bold" pitchFamily="34" charset="0"/>
              </a:rPr>
              <a:t>Economic efficiency</a:t>
            </a:r>
          </a:p>
          <a:p>
            <a:r>
              <a:rPr lang="en-US" sz="2000" dirty="0">
                <a:latin typeface="Arial Rounded MT Bold" pitchFamily="34" charset="0"/>
              </a:rPr>
              <a:t>Social equity</a:t>
            </a:r>
          </a:p>
          <a:p>
            <a:r>
              <a:rPr lang="en-US" sz="2000" dirty="0">
                <a:latin typeface="Arial Rounded MT Bold" pitchFamily="34" charset="0"/>
              </a:rPr>
              <a:t>Environmental protection.</a:t>
            </a:r>
          </a:p>
          <a:p>
            <a:pPr marL="0" indent="0">
              <a:buNone/>
            </a:pPr>
            <a:r>
              <a:rPr lang="en-US" sz="2000" dirty="0">
                <a:latin typeface="Arial Rounded MT Bold" pitchFamily="34" charset="0"/>
              </a:rPr>
              <a:t>All three of the above contribute to and are affected by natural disasters.</a:t>
            </a:r>
          </a:p>
          <a:p>
            <a:pPr marL="0" indent="0">
              <a:buNone/>
            </a:pPr>
            <a:r>
              <a:rPr lang="en-US" sz="2000" dirty="0">
                <a:latin typeface="Arial Rounded MT Bold" pitchFamily="34" charset="0"/>
              </a:rPr>
              <a:t>Only by overcoming poverty ,developing </a:t>
            </a:r>
            <a:r>
              <a:rPr lang="en-US" sz="2000" dirty="0" smtClean="0">
                <a:latin typeface="Arial Rounded MT Bold" pitchFamily="34" charset="0"/>
              </a:rPr>
              <a:t>infrastructure, inculcating </a:t>
            </a:r>
            <a:r>
              <a:rPr lang="en-US" sz="2000" dirty="0">
                <a:latin typeface="Arial Rounded MT Bold" pitchFamily="34" charset="0"/>
              </a:rPr>
              <a:t>awareness and spreading literacy can vulnerability be reduced</a:t>
            </a:r>
          </a:p>
          <a:p>
            <a:endParaRPr lang="en-US" sz="2000" dirty="0" smtClean="0">
              <a:solidFill>
                <a:schemeClr val="accent3">
                  <a:lumMod val="50000"/>
                </a:schemeClr>
              </a:solidFill>
              <a:latin typeface="Arial Rounded MT Bold" pitchFamily="34" charset="0"/>
            </a:endParaRPr>
          </a:p>
          <a:p>
            <a:endParaRPr lang="en-US" sz="2000" dirty="0">
              <a:latin typeface="Arial Rounded MT Bold" pitchFamily="34" charset="0"/>
            </a:endParaRPr>
          </a:p>
        </p:txBody>
      </p:sp>
    </p:spTree>
    <p:extLst>
      <p:ext uri="{BB962C8B-B14F-4D97-AF65-F5344CB8AC3E}">
        <p14:creationId xmlns:p14="http://schemas.microsoft.com/office/powerpoint/2010/main" val="11927061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838200"/>
          </a:xfrm>
          <a:solidFill>
            <a:schemeClr val="accent2">
              <a:lumMod val="40000"/>
              <a:lumOff val="60000"/>
            </a:schemeClr>
          </a:solidFill>
        </p:spPr>
        <p:txBody>
          <a:bodyPr>
            <a:normAutofit/>
          </a:bodyPr>
          <a:lstStyle/>
          <a:p>
            <a:r>
              <a:rPr lang="en-US" sz="3200" dirty="0" smtClean="0">
                <a:latin typeface="Berlin Sans FB Demi" pitchFamily="34" charset="0"/>
              </a:rPr>
              <a:t>DISASTER AND DEVELOPMENT</a:t>
            </a:r>
            <a:endParaRPr lang="en-US" sz="3200" dirty="0">
              <a:latin typeface="Berlin Sans FB Demi" pitchFamily="34" charset="0"/>
            </a:endParaRPr>
          </a:p>
        </p:txBody>
      </p:sp>
      <p:sp>
        <p:nvSpPr>
          <p:cNvPr id="3" name="Content Placeholder 2"/>
          <p:cNvSpPr>
            <a:spLocks noGrp="1"/>
          </p:cNvSpPr>
          <p:nvPr>
            <p:ph idx="1"/>
          </p:nvPr>
        </p:nvSpPr>
        <p:spPr>
          <a:xfrm>
            <a:off x="0" y="1295400"/>
            <a:ext cx="9144000" cy="5562600"/>
          </a:xfrm>
          <a:blipFill>
            <a:blip r:embed="rId2"/>
            <a:tile tx="0" ty="0" sx="100000" sy="100000" flip="none" algn="tl"/>
          </a:blipFill>
        </p:spPr>
        <p:txBody>
          <a:bodyPr>
            <a:normAutofit/>
          </a:bodyPr>
          <a:lstStyle/>
          <a:p>
            <a:pPr marL="109728" indent="0">
              <a:buNone/>
            </a:pPr>
            <a:r>
              <a:rPr lang="en-US" sz="2000" dirty="0" smtClean="0">
                <a:latin typeface="Berlin Sans FB" pitchFamily="34" charset="0"/>
              </a:rPr>
              <a:t>Since the dawn of civilization, human society, the natural environment, and disaster have been closely interlinked.</a:t>
            </a:r>
          </a:p>
          <a:p>
            <a:pPr marL="109728" indent="0">
              <a:buNone/>
            </a:pPr>
            <a:r>
              <a:rPr lang="en-US" sz="2000" dirty="0" smtClean="0">
                <a:latin typeface="Berlin Sans FB" pitchFamily="34" charset="0"/>
              </a:rPr>
              <a:t>Important points are:</a:t>
            </a:r>
          </a:p>
          <a:p>
            <a:r>
              <a:rPr lang="en-US" sz="2000" dirty="0" smtClean="0">
                <a:latin typeface="Berlin Sans FB" pitchFamily="34" charset="0"/>
              </a:rPr>
              <a:t>Both natural disasters and the increasing environmental degradation worldwide are serious threat to development</a:t>
            </a:r>
          </a:p>
          <a:p>
            <a:r>
              <a:rPr lang="en-US" sz="2000" dirty="0" smtClean="0">
                <a:latin typeface="Berlin Sans FB" pitchFamily="34" charset="0"/>
              </a:rPr>
              <a:t>Natural disasters threaten all three dimension s of development:economic,social and environment</a:t>
            </a:r>
          </a:p>
          <a:p>
            <a:r>
              <a:rPr lang="en-US" sz="2000" dirty="0">
                <a:latin typeface="Berlin Sans FB" pitchFamily="34" charset="0"/>
              </a:rPr>
              <a:t>Currently annual global economic costs related to disaster events averageUS$880 billion per year</a:t>
            </a:r>
          </a:p>
          <a:p>
            <a:endParaRPr lang="en-US" sz="2000" dirty="0">
              <a:latin typeface="Berlin Sans FB" pitchFamily="34" charset="0"/>
            </a:endParaRPr>
          </a:p>
          <a:p>
            <a:r>
              <a:rPr lang="en-US" sz="2000" dirty="0">
                <a:latin typeface="Berlin Sans FB" pitchFamily="34" charset="0"/>
              </a:rPr>
              <a:t>By the year 2025, 85% of the world’s population will reside in developing countries, and it has been estimated that up to 60% of these people will be highly vulnerable to floods, severe storms and earthquakes</a:t>
            </a:r>
          </a:p>
          <a:p>
            <a:endParaRPr lang="en-US" sz="2000" dirty="0">
              <a:latin typeface="Berlin Sans FB" pitchFamily="34" charset="0"/>
            </a:endParaRPr>
          </a:p>
          <a:p>
            <a:r>
              <a:rPr lang="en-US" sz="2000" dirty="0">
                <a:latin typeface="Berlin Sans FB" pitchFamily="34" charset="0"/>
              </a:rPr>
              <a:t>Nearly 90% of the natural disasters and 95% of the total disaster related deaths world-wide, occur in the developing countries</a:t>
            </a:r>
          </a:p>
          <a:p>
            <a:endParaRPr lang="en-US" sz="2000" dirty="0">
              <a:latin typeface="Berlin Sans FB" pitchFamily="34" charset="0"/>
            </a:endParaRPr>
          </a:p>
          <a:p>
            <a:endParaRPr lang="en-US" sz="2000" dirty="0">
              <a:latin typeface="Berlin Sans FB" pitchFamily="34" charset="0"/>
            </a:endParaRPr>
          </a:p>
          <a:p>
            <a:endParaRPr lang="en-US" sz="2000" dirty="0">
              <a:latin typeface="Berlin Sans FB" pitchFamily="34" charset="0"/>
            </a:endParaRPr>
          </a:p>
          <a:p>
            <a:endParaRPr lang="en-US" sz="2000" dirty="0" smtClean="0">
              <a:latin typeface="Berlin Sans FB" pitchFamily="34" charset="0"/>
            </a:endParaRPr>
          </a:p>
          <a:p>
            <a:endParaRPr lang="en-US" sz="2000" dirty="0" smtClean="0">
              <a:latin typeface="Berlin Sans FB" pitchFamily="34" charset="0"/>
            </a:endParaRPr>
          </a:p>
          <a:p>
            <a:endParaRPr lang="en-US" sz="2000" dirty="0">
              <a:latin typeface="Berlin Sans FB" pitchFamily="34" charset="0"/>
            </a:endParaRPr>
          </a:p>
        </p:txBody>
      </p:sp>
    </p:spTree>
    <p:extLst>
      <p:ext uri="{BB962C8B-B14F-4D97-AF65-F5344CB8AC3E}">
        <p14:creationId xmlns:p14="http://schemas.microsoft.com/office/powerpoint/2010/main" val="1390812624"/>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400800"/>
          </a:xfrm>
          <a:blipFill>
            <a:blip r:embed="rId2"/>
            <a:tile tx="0" ty="0" sx="100000" sy="100000" flip="none" algn="tl"/>
          </a:blipFill>
        </p:spPr>
        <p:txBody>
          <a:bodyPr>
            <a:normAutofit lnSpcReduction="10000"/>
          </a:bodyPr>
          <a:lstStyle/>
          <a:p>
            <a:r>
              <a:rPr lang="en-US" sz="2000" dirty="0" smtClean="0">
                <a:latin typeface="Berlin Sans FB" pitchFamily="34" charset="0"/>
              </a:rPr>
              <a:t>Since the 1960’s, economic losses caused by disasters have increased at least five fold </a:t>
            </a:r>
          </a:p>
          <a:p>
            <a:r>
              <a:rPr lang="en-US" sz="2000" dirty="0" smtClean="0">
                <a:latin typeface="Berlin Sans FB" pitchFamily="34" charset="0"/>
              </a:rPr>
              <a:t>These losses are growing largely because of the growing concentration of population and investment in vulnerable locations coupled with inadequate investment in measure to reduce risk</a:t>
            </a:r>
          </a:p>
          <a:p>
            <a:pPr marL="109728" indent="0">
              <a:buNone/>
            </a:pPr>
            <a:r>
              <a:rPr lang="en-US" sz="2000" dirty="0" smtClean="0">
                <a:latin typeface="Berlin Sans FB" pitchFamily="34" charset="0"/>
              </a:rPr>
              <a:t>Thus the key elements for development include</a:t>
            </a:r>
          </a:p>
          <a:p>
            <a:r>
              <a:rPr lang="en-US" sz="2000" dirty="0" smtClean="0">
                <a:latin typeface="Berlin Sans FB" pitchFamily="34" charset="0"/>
              </a:rPr>
              <a:t>Investment</a:t>
            </a:r>
          </a:p>
          <a:p>
            <a:r>
              <a:rPr lang="en-US" sz="2000" dirty="0" smtClean="0">
                <a:latin typeface="Berlin Sans FB" pitchFamily="34" charset="0"/>
              </a:rPr>
              <a:t>Effective governance</a:t>
            </a:r>
          </a:p>
          <a:p>
            <a:r>
              <a:rPr lang="en-US" sz="2000" dirty="0" smtClean="0">
                <a:latin typeface="Berlin Sans FB" pitchFamily="34" charset="0"/>
              </a:rPr>
              <a:t>Social stability</a:t>
            </a:r>
          </a:p>
          <a:p>
            <a:pPr marL="109728" indent="0">
              <a:buNone/>
            </a:pPr>
            <a:r>
              <a:rPr lang="en-US" sz="2000" dirty="0" smtClean="0">
                <a:latin typeface="Berlin Sans FB" pitchFamily="34" charset="0"/>
              </a:rPr>
              <a:t>Unfortunately ,disasters lead to exactly the opposite conditions</a:t>
            </a:r>
          </a:p>
          <a:p>
            <a:r>
              <a:rPr lang="en-US" sz="2000" dirty="0" smtClean="0">
                <a:latin typeface="Berlin Sans FB" pitchFamily="34" charset="0"/>
              </a:rPr>
              <a:t>Loss of human lives and natural capital causes sudden disinvestment</a:t>
            </a:r>
          </a:p>
          <a:p>
            <a:r>
              <a:rPr lang="en-US" sz="2000" dirty="0">
                <a:latin typeface="Berlin Sans FB" pitchFamily="34" charset="0"/>
              </a:rPr>
              <a:t>Post disaster relief increases both the financial and administrative burden on the Government</a:t>
            </a:r>
          </a:p>
          <a:p>
            <a:r>
              <a:rPr lang="en-US" sz="2000" dirty="0">
                <a:latin typeface="Berlin Sans FB" pitchFamily="34" charset="0"/>
              </a:rPr>
              <a:t>Disasters are socially destabilizing</a:t>
            </a:r>
          </a:p>
          <a:p>
            <a:pPr marL="109728" indent="0">
              <a:buNone/>
            </a:pPr>
            <a:r>
              <a:rPr lang="en-US" sz="2000" b="1" dirty="0">
                <a:solidFill>
                  <a:srgbClr val="FF0000"/>
                </a:solidFill>
                <a:latin typeface="Berlin Sans FB" pitchFamily="34" charset="0"/>
              </a:rPr>
              <a:t>The social view of sustainability indicates that vulnerability of natural disasters is definitely a function of human actions and </a:t>
            </a:r>
            <a:r>
              <a:rPr lang="en-US" sz="2000" b="1" dirty="0" err="1">
                <a:solidFill>
                  <a:srgbClr val="FF0000"/>
                </a:solidFill>
                <a:latin typeface="Berlin Sans FB" pitchFamily="34" charset="0"/>
              </a:rPr>
              <a:t>behaviour</a:t>
            </a:r>
            <a:r>
              <a:rPr lang="en-US" sz="2000" b="1" dirty="0">
                <a:solidFill>
                  <a:srgbClr val="FF0000"/>
                </a:solidFill>
                <a:latin typeface="Berlin Sans FB" pitchFamily="34" charset="0"/>
              </a:rPr>
              <a:t>.</a:t>
            </a:r>
          </a:p>
          <a:p>
            <a:pPr marL="109728" indent="0">
              <a:buNone/>
            </a:pPr>
            <a:r>
              <a:rPr lang="en-US" sz="2000" dirty="0">
                <a:solidFill>
                  <a:srgbClr val="002060"/>
                </a:solidFill>
                <a:latin typeface="Berlin Sans FB" pitchFamily="34" charset="0"/>
              </a:rPr>
              <a:t>The world is currently exploring the concept of sustainable development- an approach that will permit continual improvement in the present quality of life at the lower intensity of resource use, thereby leaving behind future generations an undiminished or even enhanced stock of natural resources and other assets</a:t>
            </a:r>
            <a:r>
              <a:rPr lang="en-US" sz="2000" dirty="0">
                <a:solidFill>
                  <a:srgbClr val="FF0000"/>
                </a:solidFill>
                <a:latin typeface="Berlin Sans FB" pitchFamily="34" charset="0"/>
              </a:rPr>
              <a:t>.</a:t>
            </a:r>
            <a:endParaRPr lang="en-US" sz="2000" dirty="0">
              <a:latin typeface="Berlin Sans FB" pitchFamily="34" charset="0"/>
            </a:endParaRPr>
          </a:p>
          <a:p>
            <a:endParaRPr lang="en-US" sz="2000" dirty="0" smtClean="0">
              <a:latin typeface="Berlin Sans FB" pitchFamily="34" charset="0"/>
            </a:endParaRPr>
          </a:p>
          <a:p>
            <a:endParaRPr lang="en-US" sz="2000" dirty="0" smtClean="0">
              <a:latin typeface="Berlin Sans FB" pitchFamily="34" charset="0"/>
            </a:endParaRPr>
          </a:p>
          <a:p>
            <a:endParaRPr lang="en-US" sz="2000" dirty="0">
              <a:latin typeface="Berlin Sans FB" pitchFamily="34" charset="0"/>
            </a:endParaRPr>
          </a:p>
        </p:txBody>
      </p:sp>
    </p:spTree>
    <p:extLst>
      <p:ext uri="{BB962C8B-B14F-4D97-AF65-F5344CB8AC3E}">
        <p14:creationId xmlns:p14="http://schemas.microsoft.com/office/powerpoint/2010/main" val="19448489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685800"/>
          </a:xfrm>
          <a:solidFill>
            <a:schemeClr val="accent3">
              <a:lumMod val="40000"/>
              <a:lumOff val="60000"/>
            </a:schemeClr>
          </a:solidFill>
        </p:spPr>
        <p:txBody>
          <a:bodyPr>
            <a:normAutofit/>
          </a:bodyPr>
          <a:lstStyle/>
          <a:p>
            <a:r>
              <a:rPr lang="en-US" sz="3200" dirty="0" smtClean="0">
                <a:latin typeface="Berlin Sans FB Demi" pitchFamily="34" charset="0"/>
              </a:rPr>
              <a:t>The Role of Globalization</a:t>
            </a:r>
            <a:endParaRPr lang="en-US" sz="3200" dirty="0">
              <a:latin typeface="Berlin Sans FB Demi" pitchFamily="34" charset="0"/>
            </a:endParaRPr>
          </a:p>
        </p:txBody>
      </p:sp>
      <p:sp>
        <p:nvSpPr>
          <p:cNvPr id="3" name="Content Placeholder 2"/>
          <p:cNvSpPr>
            <a:spLocks noGrp="1"/>
          </p:cNvSpPr>
          <p:nvPr>
            <p:ph idx="1"/>
          </p:nvPr>
        </p:nvSpPr>
        <p:spPr>
          <a:xfrm>
            <a:off x="0" y="1143000"/>
            <a:ext cx="9144000" cy="5715000"/>
          </a:xfrm>
          <a:blipFill>
            <a:blip r:embed="rId2"/>
            <a:tile tx="0" ty="0" sx="100000" sy="100000" flip="none" algn="tl"/>
          </a:blipFill>
        </p:spPr>
        <p:txBody>
          <a:bodyPr>
            <a:normAutofit/>
          </a:bodyPr>
          <a:lstStyle/>
          <a:p>
            <a:pPr marL="109728" indent="0">
              <a:buNone/>
            </a:pPr>
            <a:endParaRPr lang="en-US" sz="2000" dirty="0" smtClean="0">
              <a:latin typeface="Berlin Sans FB" pitchFamily="34" charset="0"/>
            </a:endParaRPr>
          </a:p>
          <a:p>
            <a:pPr marL="109728" indent="0">
              <a:buNone/>
            </a:pPr>
            <a:r>
              <a:rPr lang="en-US" sz="2000" dirty="0" smtClean="0">
                <a:latin typeface="Berlin Sans FB" pitchFamily="34" charset="0"/>
              </a:rPr>
              <a:t>The concept of globalization emerged during 199’s and has had a major effect on the growth in  awareness of the adverse effects of disaster on modern societies.</a:t>
            </a:r>
          </a:p>
          <a:p>
            <a:r>
              <a:rPr lang="en-US" sz="2000" dirty="0" smtClean="0">
                <a:latin typeface="Berlin Sans FB" pitchFamily="34" charset="0"/>
              </a:rPr>
              <a:t>The global risks and associated dependencies posed by the technological hazards has made the fragility of the modern international infrastructure abundantly clear</a:t>
            </a:r>
          </a:p>
          <a:p>
            <a:r>
              <a:rPr lang="en-US" sz="2000" dirty="0" smtClean="0">
                <a:latin typeface="Berlin Sans FB" pitchFamily="34" charset="0"/>
              </a:rPr>
              <a:t>Relationship between technological hazards and natural hazards are exposed through </a:t>
            </a:r>
            <a:r>
              <a:rPr lang="en-US" sz="2000" smtClean="0">
                <a:latin typeface="Berlin Sans FB" pitchFamily="34" charset="0"/>
              </a:rPr>
              <a:t>global disasters.</a:t>
            </a:r>
            <a:endParaRPr lang="en-US" sz="2000" dirty="0" smtClean="0">
              <a:latin typeface="Berlin Sans FB" pitchFamily="34" charset="0"/>
            </a:endParaRPr>
          </a:p>
          <a:p>
            <a:pPr marL="109728" indent="0">
              <a:buNone/>
            </a:pPr>
            <a:endParaRPr lang="en-US" sz="2000" dirty="0" smtClean="0">
              <a:latin typeface="Berlin Sans FB" pitchFamily="34" charset="0"/>
            </a:endParaRPr>
          </a:p>
          <a:p>
            <a:endParaRPr lang="en-US" sz="2000" dirty="0">
              <a:latin typeface="Berlin Sans FB" pitchFamily="34" charset="0"/>
            </a:endParaRPr>
          </a:p>
        </p:txBody>
      </p:sp>
    </p:spTree>
    <p:extLst>
      <p:ext uri="{BB962C8B-B14F-4D97-AF65-F5344CB8AC3E}">
        <p14:creationId xmlns:p14="http://schemas.microsoft.com/office/powerpoint/2010/main" val="800440262"/>
      </p:ext>
    </p:extLst>
  </p:cSld>
  <p:clrMapOvr>
    <a:masterClrMapping/>
  </p:clrMapOvr>
  <mc:AlternateContent xmlns:mc="http://schemas.openxmlformats.org/markup-compatibility/2006" xmlns:p14="http://schemas.microsoft.com/office/powerpoint/2010/main">
    <mc:Choice Requires="p14">
      <p:transition spd="med">
        <p14:prism isContent="1"/>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3962400" cy="1066800"/>
          </a:xfrm>
          <a:solidFill>
            <a:schemeClr val="accent3">
              <a:lumMod val="60000"/>
              <a:lumOff val="40000"/>
            </a:schemeClr>
          </a:solidFill>
        </p:spPr>
        <p:txBody>
          <a:bodyPr/>
          <a:lstStyle/>
          <a:p>
            <a:r>
              <a:rPr lang="en-US" dirty="0" smtClean="0">
                <a:solidFill>
                  <a:schemeClr val="tx1">
                    <a:lumMod val="95000"/>
                    <a:lumOff val="5000"/>
                  </a:schemeClr>
                </a:solidFill>
                <a:latin typeface="Berlin Sans FB Demi" pitchFamily="34" charset="0"/>
              </a:rPr>
              <a:t>INTRODUCTION</a:t>
            </a:r>
            <a:endParaRPr lang="en-US" dirty="0">
              <a:solidFill>
                <a:schemeClr val="tx1">
                  <a:lumMod val="95000"/>
                  <a:lumOff val="5000"/>
                </a:schemeClr>
              </a:solidFill>
              <a:latin typeface="Berlin Sans FB Demi" pitchFamily="34" charset="0"/>
            </a:endParaRPr>
          </a:p>
        </p:txBody>
      </p:sp>
      <p:sp>
        <p:nvSpPr>
          <p:cNvPr id="3" name="Content Placeholder 2"/>
          <p:cNvSpPr>
            <a:spLocks noGrp="1"/>
          </p:cNvSpPr>
          <p:nvPr>
            <p:ph idx="1"/>
          </p:nvPr>
        </p:nvSpPr>
        <p:spPr>
          <a:xfrm>
            <a:off x="457200" y="1752600"/>
            <a:ext cx="8229600" cy="4821936"/>
          </a:xfrm>
        </p:spPr>
        <p:txBody>
          <a:bodyPr>
            <a:normAutofit/>
          </a:bodyPr>
          <a:lstStyle/>
          <a:p>
            <a:r>
              <a:rPr lang="en-US" b="1" dirty="0" smtClean="0">
                <a:solidFill>
                  <a:schemeClr val="accent6">
                    <a:lumMod val="50000"/>
                  </a:schemeClr>
                </a:solidFill>
                <a:latin typeface="Arial Narrow" pitchFamily="34" charset="0"/>
              </a:rPr>
              <a:t>Indian sub continent is very much vulnerable to disaster because of its unique Geo-climatic conditions.</a:t>
            </a:r>
          </a:p>
          <a:p>
            <a:pPr marL="109728" indent="0">
              <a:buNone/>
            </a:pPr>
            <a:endParaRPr lang="en-US" b="1" dirty="0" smtClean="0">
              <a:solidFill>
                <a:schemeClr val="accent6">
                  <a:lumMod val="50000"/>
                </a:schemeClr>
              </a:solidFill>
              <a:latin typeface="Arial Narrow" pitchFamily="34" charset="0"/>
            </a:endParaRPr>
          </a:p>
          <a:p>
            <a:r>
              <a:rPr lang="en-US" b="1" dirty="0" smtClean="0">
                <a:solidFill>
                  <a:schemeClr val="accent6">
                    <a:lumMod val="50000"/>
                  </a:schemeClr>
                </a:solidFill>
                <a:latin typeface="Arial Narrow" pitchFamily="34" charset="0"/>
              </a:rPr>
              <a:t>Disaster occur with amazing frequency</a:t>
            </a:r>
          </a:p>
          <a:p>
            <a:pPr marL="109728" indent="0">
              <a:buNone/>
            </a:pPr>
            <a:endParaRPr lang="en-US" b="1" dirty="0" smtClean="0">
              <a:solidFill>
                <a:schemeClr val="accent6">
                  <a:lumMod val="50000"/>
                </a:schemeClr>
              </a:solidFill>
              <a:latin typeface="Arial Narrow" pitchFamily="34" charset="0"/>
            </a:endParaRPr>
          </a:p>
          <a:p>
            <a:r>
              <a:rPr lang="en-US" b="1" dirty="0" smtClean="0">
                <a:solidFill>
                  <a:schemeClr val="accent6">
                    <a:lumMod val="50000"/>
                  </a:schemeClr>
                </a:solidFill>
                <a:latin typeface="Arial Narrow" pitchFamily="34" charset="0"/>
              </a:rPr>
              <a:t>Landslide ,avalanches and bush fires too frequently occur in the Himalayan region of Northern India</a:t>
            </a:r>
          </a:p>
          <a:p>
            <a:pPr marL="109728" indent="0">
              <a:buNone/>
            </a:pPr>
            <a:endParaRPr lang="en-US" b="1" dirty="0" smtClean="0">
              <a:solidFill>
                <a:schemeClr val="accent6">
                  <a:lumMod val="50000"/>
                </a:schemeClr>
              </a:solidFill>
              <a:latin typeface="Arial Narrow" pitchFamily="34" charset="0"/>
            </a:endParaRPr>
          </a:p>
          <a:p>
            <a:r>
              <a:rPr lang="en-US" b="1" dirty="0" smtClean="0">
                <a:solidFill>
                  <a:schemeClr val="accent6">
                    <a:lumMod val="50000"/>
                  </a:schemeClr>
                </a:solidFill>
                <a:latin typeface="Arial Narrow" pitchFamily="34" charset="0"/>
              </a:rPr>
              <a:t>Among the 36 total states ,22 are disaster prone</a:t>
            </a:r>
          </a:p>
          <a:p>
            <a:endParaRPr lang="en-US" dirty="0" smtClean="0"/>
          </a:p>
          <a:p>
            <a:endParaRPr lang="en-US" dirty="0"/>
          </a:p>
        </p:txBody>
      </p:sp>
    </p:spTree>
    <p:extLst>
      <p:ext uri="{BB962C8B-B14F-4D97-AF65-F5344CB8AC3E}">
        <p14:creationId xmlns:p14="http://schemas.microsoft.com/office/powerpoint/2010/main" val="759182348"/>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400800"/>
          </a:xfrm>
          <a:blipFill>
            <a:blip r:embed="rId2"/>
            <a:tile tx="0" ty="0" sx="100000" sy="100000" flip="none" algn="tl"/>
          </a:blipFill>
        </p:spPr>
        <p:txBody>
          <a:bodyPr>
            <a:normAutofit/>
          </a:bodyPr>
          <a:lstStyle/>
          <a:p>
            <a:r>
              <a:rPr lang="en-US" sz="2000" dirty="0" smtClean="0">
                <a:solidFill>
                  <a:schemeClr val="accent4">
                    <a:lumMod val="75000"/>
                  </a:schemeClr>
                </a:solidFill>
                <a:latin typeface="Berlin Sans FB" pitchFamily="34" charset="0"/>
              </a:rPr>
              <a:t>River floods are the most frequent and often the most devastating.</a:t>
            </a:r>
          </a:p>
          <a:p>
            <a:r>
              <a:rPr lang="en-US" sz="2000" dirty="0" smtClean="0">
                <a:solidFill>
                  <a:schemeClr val="accent4">
                    <a:lumMod val="75000"/>
                  </a:schemeClr>
                </a:solidFill>
                <a:latin typeface="Berlin Sans FB" pitchFamily="34" charset="0"/>
              </a:rPr>
              <a:t>The cause for floods is chiefly the peculiarities of rainfall in the country.</a:t>
            </a:r>
          </a:p>
          <a:p>
            <a:r>
              <a:rPr lang="en-US" sz="2000" dirty="0" smtClean="0">
                <a:solidFill>
                  <a:schemeClr val="accent4">
                    <a:lumMod val="75000"/>
                  </a:schemeClr>
                </a:solidFill>
                <a:latin typeface="Berlin Sans FB" pitchFamily="34" charset="0"/>
              </a:rPr>
              <a:t>75% is concentrated over a short monsoon season of three to four months.</a:t>
            </a:r>
          </a:p>
          <a:p>
            <a:r>
              <a:rPr lang="en-US" sz="2000" dirty="0" smtClean="0">
                <a:solidFill>
                  <a:schemeClr val="accent4">
                    <a:lumMod val="75000"/>
                  </a:schemeClr>
                </a:solidFill>
                <a:latin typeface="Berlin Sans FB" pitchFamily="34" charset="0"/>
              </a:rPr>
              <a:t>Floods are caused mainly in the Ganga-Brahmaputra basin which caries 60% of the nation’s total river flow.</a:t>
            </a:r>
          </a:p>
          <a:p>
            <a:r>
              <a:rPr lang="en-US" sz="2000" dirty="0">
                <a:solidFill>
                  <a:schemeClr val="accent4">
                    <a:lumMod val="75000"/>
                  </a:schemeClr>
                </a:solidFill>
                <a:latin typeface="Berlin Sans FB" pitchFamily="34" charset="0"/>
              </a:rPr>
              <a:t>Earthquakes are considered to be one of the most dangerous and destructive natural </a:t>
            </a:r>
            <a:r>
              <a:rPr lang="en-US" sz="2000" dirty="0" smtClean="0">
                <a:solidFill>
                  <a:schemeClr val="accent4">
                    <a:lumMod val="75000"/>
                  </a:schemeClr>
                </a:solidFill>
                <a:latin typeface="Berlin Sans FB" pitchFamily="34" charset="0"/>
              </a:rPr>
              <a:t>hazards</a:t>
            </a:r>
            <a:r>
              <a:rPr lang="en-US" sz="2000" dirty="0">
                <a:solidFill>
                  <a:schemeClr val="accent4">
                    <a:lumMod val="75000"/>
                  </a:schemeClr>
                </a:solidFill>
                <a:latin typeface="Berlin Sans FB" pitchFamily="34" charset="0"/>
              </a:rPr>
              <a:t>.</a:t>
            </a:r>
          </a:p>
          <a:p>
            <a:r>
              <a:rPr lang="en-US" sz="2000" dirty="0">
                <a:solidFill>
                  <a:schemeClr val="accent4">
                    <a:lumMod val="75000"/>
                  </a:schemeClr>
                </a:solidFill>
                <a:latin typeface="Berlin Sans FB" pitchFamily="34" charset="0"/>
              </a:rPr>
              <a:t>About 50-60% of the total area of the country is vulnerable to seismic activity of varying intensities</a:t>
            </a:r>
            <a:r>
              <a:rPr lang="en-US" sz="2000" dirty="0" smtClean="0">
                <a:solidFill>
                  <a:schemeClr val="accent4">
                    <a:lumMod val="75000"/>
                  </a:schemeClr>
                </a:solidFill>
                <a:latin typeface="Berlin Sans FB" pitchFamily="34" charset="0"/>
              </a:rPr>
              <a:t>.</a:t>
            </a:r>
            <a:endParaRPr lang="en-US" sz="2000" dirty="0">
              <a:solidFill>
                <a:schemeClr val="accent4">
                  <a:lumMod val="75000"/>
                </a:schemeClr>
              </a:solidFill>
              <a:latin typeface="Berlin Sans FB" pitchFamily="34" charset="0"/>
            </a:endParaRPr>
          </a:p>
          <a:p>
            <a:r>
              <a:rPr lang="en-US" sz="2000" dirty="0">
                <a:solidFill>
                  <a:schemeClr val="accent4">
                    <a:lumMod val="75000"/>
                  </a:schemeClr>
                </a:solidFill>
                <a:latin typeface="Berlin Sans FB" pitchFamily="34" charset="0"/>
              </a:rPr>
              <a:t>Most of the vulnerable areas are generally located in Himalayan and Sub Himalayan regions, and in Andaman and Nicobar Islands.</a:t>
            </a:r>
          </a:p>
          <a:p>
            <a:r>
              <a:rPr lang="en-US" sz="2000" dirty="0">
                <a:solidFill>
                  <a:schemeClr val="accent4">
                    <a:lumMod val="75000"/>
                  </a:schemeClr>
                </a:solidFill>
                <a:latin typeface="Berlin Sans FB" pitchFamily="34" charset="0"/>
              </a:rPr>
              <a:t>Drought is a perennial feature in some states of India</a:t>
            </a:r>
          </a:p>
          <a:p>
            <a:r>
              <a:rPr lang="en-US" sz="2000" dirty="0">
                <a:solidFill>
                  <a:schemeClr val="accent4">
                    <a:lumMod val="75000"/>
                  </a:schemeClr>
                </a:solidFill>
                <a:latin typeface="Berlin Sans FB" pitchFamily="34" charset="0"/>
              </a:rPr>
              <a:t>In India, about 68% of the total sown area of the country is drought prone</a:t>
            </a:r>
          </a:p>
          <a:p>
            <a:r>
              <a:rPr lang="en-US" sz="2000" dirty="0">
                <a:solidFill>
                  <a:schemeClr val="accent4">
                    <a:lumMod val="75000"/>
                  </a:schemeClr>
                </a:solidFill>
                <a:latin typeface="Berlin Sans FB" pitchFamily="34" charset="0"/>
              </a:rPr>
              <a:t>India has a very long coastline of 5700km which is exposed to tropical cyclones arising in the Bay of Bengal and Arabian Sea</a:t>
            </a:r>
          </a:p>
          <a:p>
            <a:r>
              <a:rPr lang="en-US" sz="2000" dirty="0">
                <a:solidFill>
                  <a:schemeClr val="accent4">
                    <a:lumMod val="75000"/>
                  </a:schemeClr>
                </a:solidFill>
                <a:latin typeface="Berlin Sans FB" pitchFamily="34" charset="0"/>
              </a:rPr>
              <a:t>The Eastern coastline is more prone to cyclones as it is hit by about 80% of total cyclones generated in the region</a:t>
            </a:r>
          </a:p>
          <a:p>
            <a:endParaRPr lang="en-US" sz="2000" dirty="0"/>
          </a:p>
          <a:p>
            <a:endParaRPr lang="en-US" sz="2000" dirty="0" smtClean="0">
              <a:solidFill>
                <a:schemeClr val="accent4">
                  <a:lumMod val="75000"/>
                </a:schemeClr>
              </a:solidFill>
              <a:latin typeface="Berlin Sans FB" pitchFamily="34" charset="0"/>
            </a:endParaRPr>
          </a:p>
          <a:p>
            <a:pPr marL="109728" indent="0">
              <a:buNone/>
            </a:pPr>
            <a:endParaRPr lang="en-US" sz="2000" dirty="0" smtClean="0">
              <a:solidFill>
                <a:schemeClr val="accent4">
                  <a:lumMod val="75000"/>
                </a:schemeClr>
              </a:solidFill>
              <a:latin typeface="Berlin Sans FB" pitchFamily="34" charset="0"/>
            </a:endParaRPr>
          </a:p>
          <a:p>
            <a:endParaRPr lang="en-US" sz="2000" dirty="0">
              <a:solidFill>
                <a:schemeClr val="accent4">
                  <a:lumMod val="75000"/>
                </a:schemeClr>
              </a:solidFill>
              <a:latin typeface="Berlin Sans FB" pitchFamily="34" charset="0"/>
            </a:endParaRPr>
          </a:p>
        </p:txBody>
      </p:sp>
    </p:spTree>
    <p:extLst>
      <p:ext uri="{BB962C8B-B14F-4D97-AF65-F5344CB8AC3E}">
        <p14:creationId xmlns:p14="http://schemas.microsoft.com/office/powerpoint/2010/main" val="12251844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7924800" cy="685800"/>
          </a:xfrm>
          <a:solidFill>
            <a:schemeClr val="accent3">
              <a:lumMod val="40000"/>
              <a:lumOff val="60000"/>
            </a:schemeClr>
          </a:solidFill>
        </p:spPr>
        <p:txBody>
          <a:bodyPr>
            <a:normAutofit/>
          </a:bodyPr>
          <a:lstStyle/>
          <a:p>
            <a:r>
              <a:rPr lang="en-US" sz="3200" dirty="0" smtClean="0">
                <a:solidFill>
                  <a:schemeClr val="tx1"/>
                </a:solidFill>
                <a:latin typeface="Berlin Sans FB Demi" pitchFamily="34" charset="0"/>
              </a:rPr>
              <a:t>Disaster Management- The New Approach</a:t>
            </a:r>
            <a:endParaRPr lang="en-US" sz="3200" dirty="0">
              <a:solidFill>
                <a:schemeClr val="tx1"/>
              </a:solidFill>
              <a:latin typeface="Berlin Sans FB Demi" pitchFamily="34" charset="0"/>
            </a:endParaRPr>
          </a:p>
        </p:txBody>
      </p:sp>
      <p:sp>
        <p:nvSpPr>
          <p:cNvPr id="3" name="Content Placeholder 2"/>
          <p:cNvSpPr>
            <a:spLocks noGrp="1"/>
          </p:cNvSpPr>
          <p:nvPr>
            <p:ph idx="1"/>
          </p:nvPr>
        </p:nvSpPr>
        <p:spPr>
          <a:xfrm>
            <a:off x="0" y="1219200"/>
            <a:ext cx="9144000" cy="5638800"/>
          </a:xfrm>
        </p:spPr>
        <p:txBody>
          <a:bodyPr>
            <a:normAutofit/>
          </a:bodyPr>
          <a:lstStyle/>
          <a:p>
            <a:r>
              <a:rPr lang="en-US" sz="2000" dirty="0" smtClean="0">
                <a:latin typeface="Berlin Sans FB" pitchFamily="34" charset="0"/>
              </a:rPr>
              <a:t>Earlier approach was post-disaster management involving many problems like</a:t>
            </a:r>
            <a:r>
              <a:rPr lang="en-US" sz="2000" dirty="0">
                <a:latin typeface="Berlin Sans FB" pitchFamily="34" charset="0"/>
              </a:rPr>
              <a:t> </a:t>
            </a:r>
            <a:r>
              <a:rPr lang="en-US" sz="2000" dirty="0" smtClean="0">
                <a:latin typeface="Berlin Sans FB" pitchFamily="34" charset="0"/>
              </a:rPr>
              <a:t>law and order, evacuation and warnings, communications, search and rescue,fire-fighting,medical and psychiatric assistance, provision of relief and shelter etc.</a:t>
            </a:r>
          </a:p>
          <a:p>
            <a:r>
              <a:rPr lang="en-US" sz="2000" dirty="0" smtClean="0">
                <a:solidFill>
                  <a:schemeClr val="accent3">
                    <a:lumMod val="75000"/>
                  </a:schemeClr>
                </a:solidFill>
                <a:latin typeface="Berlin Sans FB" pitchFamily="34" charset="0"/>
              </a:rPr>
              <a:t>Thereafter, the occurrence of the disaster is relegated to historic memory till the next one occurs either in the same area or in the some other part of the country</a:t>
            </a:r>
          </a:p>
          <a:p>
            <a:r>
              <a:rPr lang="en-US" sz="2000" dirty="0">
                <a:solidFill>
                  <a:srgbClr val="00B050"/>
                </a:solidFill>
                <a:latin typeface="Berlin Sans FB" pitchFamily="34" charset="0"/>
              </a:rPr>
              <a:t>The UN General Assembly Resolution</a:t>
            </a:r>
            <a:r>
              <a:rPr lang="en-US" sz="2000" dirty="0">
                <a:latin typeface="Berlin Sans FB" pitchFamily="34" charset="0"/>
              </a:rPr>
              <a:t> 236 of 1989 had set the trend in shifting the focus of attention from </a:t>
            </a:r>
            <a:r>
              <a:rPr lang="en-US" sz="2000" dirty="0">
                <a:solidFill>
                  <a:srgbClr val="FF0000"/>
                </a:solidFill>
                <a:latin typeface="Berlin Sans FB" pitchFamily="34" charset="0"/>
              </a:rPr>
              <a:t>rescue and relief </a:t>
            </a:r>
            <a:r>
              <a:rPr lang="en-US" sz="2000" dirty="0">
                <a:latin typeface="Berlin Sans FB" pitchFamily="34" charset="0"/>
              </a:rPr>
              <a:t>to </a:t>
            </a:r>
            <a:r>
              <a:rPr lang="en-US" sz="2000" dirty="0">
                <a:solidFill>
                  <a:schemeClr val="accent4">
                    <a:lumMod val="75000"/>
                  </a:schemeClr>
                </a:solidFill>
                <a:latin typeface="Berlin Sans FB" pitchFamily="34" charset="0"/>
              </a:rPr>
              <a:t>preparedness and mitigation</a:t>
            </a:r>
            <a:r>
              <a:rPr lang="en-US" sz="2000" dirty="0">
                <a:latin typeface="Berlin Sans FB" pitchFamily="34" charset="0"/>
              </a:rPr>
              <a:t>.</a:t>
            </a:r>
          </a:p>
          <a:p>
            <a:r>
              <a:rPr lang="en-US" sz="2000" dirty="0">
                <a:solidFill>
                  <a:srgbClr val="FF0000"/>
                </a:solidFill>
                <a:latin typeface="Berlin Sans FB" pitchFamily="34" charset="0"/>
              </a:rPr>
              <a:t>There has been growing </a:t>
            </a:r>
            <a:r>
              <a:rPr lang="en-US" sz="2000" dirty="0">
                <a:solidFill>
                  <a:schemeClr val="accent4">
                    <a:lumMod val="50000"/>
                  </a:schemeClr>
                </a:solidFill>
                <a:latin typeface="Berlin Sans FB" pitchFamily="34" charset="0"/>
              </a:rPr>
              <a:t>awareness of the relation between the declining quality of the earth’s environment and the frequency and severity of natural </a:t>
            </a:r>
            <a:r>
              <a:rPr lang="en-US" sz="2000" dirty="0" smtClean="0">
                <a:solidFill>
                  <a:schemeClr val="accent4">
                    <a:lumMod val="50000"/>
                  </a:schemeClr>
                </a:solidFill>
                <a:latin typeface="Berlin Sans FB" pitchFamily="34" charset="0"/>
              </a:rPr>
              <a:t>catastrophes.</a:t>
            </a:r>
          </a:p>
          <a:p>
            <a:r>
              <a:rPr lang="en-US" sz="2000" dirty="0">
                <a:latin typeface="Berlin Sans FB" pitchFamily="34" charset="0"/>
              </a:rPr>
              <a:t>It is not possible to do away with the devastation of natural hazards completely</a:t>
            </a:r>
          </a:p>
          <a:p>
            <a:r>
              <a:rPr lang="en-US" sz="2000" dirty="0">
                <a:latin typeface="Berlin Sans FB" pitchFamily="34" charset="0"/>
              </a:rPr>
              <a:t>However destruction from natural hazards can be minimized by the presence of a well-functioning warning system combined with preparedness on the part of vulnerable communities.</a:t>
            </a:r>
          </a:p>
          <a:p>
            <a:endParaRPr lang="en-US" sz="2000" dirty="0">
              <a:solidFill>
                <a:schemeClr val="accent4">
                  <a:lumMod val="50000"/>
                </a:schemeClr>
              </a:solidFill>
              <a:latin typeface="Berlin Sans FB" pitchFamily="34" charset="0"/>
            </a:endParaRPr>
          </a:p>
          <a:p>
            <a:endParaRPr lang="en-US" sz="2000" dirty="0" smtClean="0">
              <a:solidFill>
                <a:schemeClr val="accent3">
                  <a:lumMod val="75000"/>
                </a:schemeClr>
              </a:solidFill>
              <a:latin typeface="Berlin Sans FB" pitchFamily="34" charset="0"/>
            </a:endParaRPr>
          </a:p>
          <a:p>
            <a:endParaRPr lang="en-US" sz="2000" dirty="0" smtClean="0">
              <a:solidFill>
                <a:schemeClr val="accent3">
                  <a:lumMod val="75000"/>
                </a:schemeClr>
              </a:solidFill>
              <a:latin typeface="Berlin Sans FB" pitchFamily="34" charset="0"/>
            </a:endParaRPr>
          </a:p>
          <a:p>
            <a:endParaRPr lang="en-US" sz="2000" dirty="0">
              <a:solidFill>
                <a:schemeClr val="accent3">
                  <a:lumMod val="75000"/>
                </a:schemeClr>
              </a:solidFill>
              <a:latin typeface="Berlin Sans FB" pitchFamily="34" charset="0"/>
            </a:endParaRPr>
          </a:p>
        </p:txBody>
      </p:sp>
    </p:spTree>
    <p:extLst>
      <p:ext uri="{BB962C8B-B14F-4D97-AF65-F5344CB8AC3E}">
        <p14:creationId xmlns:p14="http://schemas.microsoft.com/office/powerpoint/2010/main" val="184994375"/>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a:blipFill>
            <a:blip r:embed="rId2"/>
            <a:tile tx="0" ty="0" sx="100000" sy="100000" flip="none" algn="tl"/>
          </a:blipFill>
        </p:spPr>
        <p:txBody>
          <a:bodyPr>
            <a:normAutofit/>
          </a:bodyPr>
          <a:lstStyle/>
          <a:p>
            <a:r>
              <a:rPr lang="en-US" sz="2000" dirty="0" smtClean="0">
                <a:solidFill>
                  <a:srgbClr val="FF0000"/>
                </a:solidFill>
                <a:latin typeface="Berlin Sans FB" pitchFamily="34" charset="0"/>
              </a:rPr>
              <a:t>The United Disaster Relief Office defines Disaster Preparedness as series of measures like:</a:t>
            </a:r>
          </a:p>
          <a:p>
            <a:pPr marL="109728" indent="0">
              <a:buNone/>
            </a:pPr>
            <a:r>
              <a:rPr lang="en-US" sz="2000" dirty="0" smtClean="0">
                <a:latin typeface="Berlin Sans FB" pitchFamily="34" charset="0"/>
              </a:rPr>
              <a:t>                </a:t>
            </a:r>
            <a:r>
              <a:rPr lang="en-US" sz="2000" dirty="0" smtClean="0">
                <a:solidFill>
                  <a:schemeClr val="accent3">
                    <a:lumMod val="75000"/>
                  </a:schemeClr>
                </a:solidFill>
                <a:latin typeface="Berlin Sans FB" pitchFamily="34" charset="0"/>
              </a:rPr>
              <a:t>Setting up disaster relief machinery</a:t>
            </a:r>
          </a:p>
          <a:p>
            <a:pPr marL="109728" indent="0">
              <a:buNone/>
            </a:pPr>
            <a:r>
              <a:rPr lang="en-US" sz="2000" dirty="0" smtClean="0">
                <a:latin typeface="Berlin Sans FB" pitchFamily="34" charset="0"/>
              </a:rPr>
              <a:t>                </a:t>
            </a:r>
            <a:r>
              <a:rPr lang="en-US" sz="2000" dirty="0" smtClean="0">
                <a:solidFill>
                  <a:srgbClr val="00B050"/>
                </a:solidFill>
                <a:latin typeface="Berlin Sans FB" pitchFamily="34" charset="0"/>
              </a:rPr>
              <a:t>Formulation of emergency relief plans</a:t>
            </a:r>
          </a:p>
          <a:p>
            <a:pPr marL="109728" indent="0">
              <a:buNone/>
            </a:pPr>
            <a:r>
              <a:rPr lang="en-US" sz="2000" dirty="0" smtClean="0">
                <a:latin typeface="Berlin Sans FB" pitchFamily="34" charset="0"/>
              </a:rPr>
              <a:t>                </a:t>
            </a:r>
            <a:r>
              <a:rPr lang="en-US" sz="2000" dirty="0" smtClean="0">
                <a:solidFill>
                  <a:srgbClr val="C00000"/>
                </a:solidFill>
                <a:latin typeface="Berlin Sans FB" pitchFamily="34" charset="0"/>
              </a:rPr>
              <a:t>Training of specific groups to undertake rescue and relief</a:t>
            </a:r>
          </a:p>
          <a:p>
            <a:pPr marL="109728" indent="0">
              <a:buNone/>
            </a:pPr>
            <a:r>
              <a:rPr lang="en-US" sz="2000" dirty="0" smtClean="0">
                <a:latin typeface="Berlin Sans FB" pitchFamily="34" charset="0"/>
              </a:rPr>
              <a:t>                </a:t>
            </a:r>
            <a:r>
              <a:rPr lang="en-US" sz="2000" dirty="0" smtClean="0">
                <a:solidFill>
                  <a:schemeClr val="accent4">
                    <a:lumMod val="50000"/>
                  </a:schemeClr>
                </a:solidFill>
                <a:latin typeface="Berlin Sans FB" pitchFamily="34" charset="0"/>
              </a:rPr>
              <a:t>Stockpiling supplies and earmarking funds for relief operations</a:t>
            </a:r>
          </a:p>
          <a:p>
            <a:pPr marL="109728" indent="0">
              <a:buNone/>
            </a:pPr>
            <a:endParaRPr lang="en-US" sz="2000" dirty="0" smtClean="0">
              <a:solidFill>
                <a:schemeClr val="accent4">
                  <a:lumMod val="50000"/>
                </a:schemeClr>
              </a:solidFill>
              <a:latin typeface="Berlin Sans FB" pitchFamily="34" charset="0"/>
            </a:endParaRPr>
          </a:p>
          <a:p>
            <a:r>
              <a:rPr lang="en-US" sz="2000" dirty="0">
                <a:latin typeface="Berlin Sans FB" pitchFamily="34" charset="0"/>
              </a:rPr>
              <a:t>Ironic </a:t>
            </a:r>
            <a:r>
              <a:rPr lang="en-US" sz="2000" dirty="0" smtClean="0">
                <a:latin typeface="Berlin Sans FB" pitchFamily="34" charset="0"/>
              </a:rPr>
              <a:t>as </a:t>
            </a:r>
            <a:r>
              <a:rPr lang="en-US" sz="2000" dirty="0">
                <a:latin typeface="Berlin Sans FB" pitchFamily="34" charset="0"/>
              </a:rPr>
              <a:t>it may appear, there is strong probability that never before have so many people in so many places needed so much help all at one time</a:t>
            </a:r>
          </a:p>
          <a:p>
            <a:r>
              <a:rPr lang="en-US" sz="2000" dirty="0">
                <a:latin typeface="Berlin Sans FB" pitchFamily="34" charset="0"/>
              </a:rPr>
              <a:t>The recipients of both disaster and development are increasingly becoming one and the same --- usually the poorest  and weakest groups within the developing countries</a:t>
            </a:r>
          </a:p>
          <a:p>
            <a:r>
              <a:rPr lang="en-US" sz="2000" dirty="0">
                <a:latin typeface="Berlin Sans FB" pitchFamily="34" charset="0"/>
              </a:rPr>
              <a:t>Relatively smaller investment in disaster preparedness can save thousands of lives and vital economic assets, as well as reduce the cost of overall relief assistance.</a:t>
            </a:r>
          </a:p>
          <a:p>
            <a:endParaRPr lang="en-US" sz="2000" dirty="0">
              <a:latin typeface="Berlin Sans FB" pitchFamily="34" charset="0"/>
            </a:endParaRPr>
          </a:p>
          <a:p>
            <a:pPr marL="109728" indent="0">
              <a:buNone/>
            </a:pPr>
            <a:endParaRPr lang="en-US" sz="2000" dirty="0">
              <a:latin typeface="Berlin Sans FB" pitchFamily="34" charset="0"/>
            </a:endParaRPr>
          </a:p>
        </p:txBody>
      </p:sp>
    </p:spTree>
    <p:extLst>
      <p:ext uri="{BB962C8B-B14F-4D97-AF65-F5344CB8AC3E}">
        <p14:creationId xmlns:p14="http://schemas.microsoft.com/office/powerpoint/2010/main" val="1818262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400800"/>
          </a:xfrm>
          <a:blipFill>
            <a:blip r:embed="rId2"/>
            <a:tile tx="0" ty="0" sx="100000" sy="100000" flip="none" algn="tl"/>
          </a:blipFill>
        </p:spPr>
        <p:txBody>
          <a:bodyPr>
            <a:normAutofit/>
          </a:bodyPr>
          <a:lstStyle/>
          <a:p>
            <a:pPr marL="0" indent="0" algn="ctr">
              <a:buNone/>
            </a:pPr>
            <a:endParaRPr lang="en-US" sz="2400" dirty="0" smtClean="0">
              <a:solidFill>
                <a:schemeClr val="accent4">
                  <a:lumMod val="50000"/>
                </a:schemeClr>
              </a:solidFill>
              <a:latin typeface="Arial Rounded MT Bold" pitchFamily="34" charset="0"/>
            </a:endParaRPr>
          </a:p>
          <a:p>
            <a:pPr marL="0" indent="0" algn="ctr">
              <a:buNone/>
            </a:pPr>
            <a:r>
              <a:rPr lang="en-US" sz="2400" dirty="0" smtClean="0">
                <a:solidFill>
                  <a:schemeClr val="accent4">
                    <a:lumMod val="50000"/>
                  </a:schemeClr>
                </a:solidFill>
                <a:latin typeface="Arial Rounded MT Bold" pitchFamily="34" charset="0"/>
              </a:rPr>
              <a:t>CONCLUSION</a:t>
            </a:r>
            <a:endParaRPr lang="en-US" sz="2400" dirty="0">
              <a:solidFill>
                <a:schemeClr val="accent4">
                  <a:lumMod val="50000"/>
                </a:schemeClr>
              </a:solidFill>
              <a:latin typeface="Arial Rounded MT Bold" pitchFamily="34" charset="0"/>
            </a:endParaRPr>
          </a:p>
          <a:p>
            <a:pPr marL="0" indent="0" algn="ctr">
              <a:buNone/>
            </a:pPr>
            <a:endParaRPr lang="en-US" sz="2400" dirty="0" smtClean="0">
              <a:solidFill>
                <a:schemeClr val="accent4">
                  <a:lumMod val="50000"/>
                </a:schemeClr>
              </a:solidFill>
              <a:latin typeface="Arial Rounded MT Bold" pitchFamily="34" charset="0"/>
            </a:endParaRPr>
          </a:p>
          <a:p>
            <a:pPr marL="0" indent="0" algn="ctr">
              <a:buNone/>
            </a:pPr>
            <a:endParaRPr lang="en-US" sz="2400" dirty="0">
              <a:solidFill>
                <a:schemeClr val="accent4">
                  <a:lumMod val="50000"/>
                </a:schemeClr>
              </a:solidFill>
              <a:latin typeface="Arial Rounded MT Bold" pitchFamily="34" charset="0"/>
            </a:endParaRPr>
          </a:p>
          <a:p>
            <a:pPr marL="0" indent="0" algn="ctr">
              <a:buNone/>
            </a:pPr>
            <a:r>
              <a:rPr lang="en-US" sz="2400" dirty="0" smtClean="0">
                <a:solidFill>
                  <a:schemeClr val="accent4">
                    <a:lumMod val="50000"/>
                  </a:schemeClr>
                </a:solidFill>
                <a:latin typeface="Arial Rounded MT Bold" pitchFamily="34" charset="0"/>
              </a:rPr>
              <a:t>It ,therefore, becomes important for the global community to lay greater emphasis on ways and means of preventing and preparing for disasters.</a:t>
            </a:r>
          </a:p>
          <a:p>
            <a:pPr marL="0" indent="0" algn="ctr">
              <a:buNone/>
            </a:pPr>
            <a:r>
              <a:rPr lang="en-US" sz="2400" dirty="0" smtClean="0">
                <a:solidFill>
                  <a:schemeClr val="accent4">
                    <a:lumMod val="50000"/>
                  </a:schemeClr>
                </a:solidFill>
                <a:latin typeface="Arial Rounded MT Bold" pitchFamily="34" charset="0"/>
              </a:rPr>
              <a:t>This proactive approach is better by far than seeking  to restore the economy or country to its pre-disaster status and then, waiting for history to repeat itself.</a:t>
            </a:r>
            <a:endParaRPr lang="en-US" sz="2400" dirty="0">
              <a:solidFill>
                <a:schemeClr val="accent4">
                  <a:lumMod val="50000"/>
                </a:schemeClr>
              </a:solidFill>
              <a:latin typeface="Arial Rounded MT Bold" pitchFamily="34" charset="0"/>
            </a:endParaRPr>
          </a:p>
        </p:txBody>
      </p:sp>
    </p:spTree>
    <p:extLst>
      <p:ext uri="{BB962C8B-B14F-4D97-AF65-F5344CB8AC3E}">
        <p14:creationId xmlns:p14="http://schemas.microsoft.com/office/powerpoint/2010/main" val="2177849423"/>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90600"/>
          </a:xfrm>
          <a:solidFill>
            <a:schemeClr val="accent3">
              <a:lumMod val="40000"/>
              <a:lumOff val="60000"/>
            </a:schemeClr>
          </a:solidFill>
        </p:spPr>
        <p:txBody>
          <a:bodyPr>
            <a:normAutofit/>
          </a:bodyPr>
          <a:lstStyle/>
          <a:p>
            <a:r>
              <a:rPr lang="en-US" sz="3200" b="1" dirty="0" smtClean="0">
                <a:latin typeface="Berlin Sans FB Demi" pitchFamily="34" charset="0"/>
              </a:rPr>
              <a:t>IMPACTS OF DISASTER</a:t>
            </a:r>
            <a:endParaRPr lang="en-US" sz="3200" b="1" dirty="0">
              <a:latin typeface="Berlin Sans FB Demi" pitchFamily="34" charset="0"/>
            </a:endParaRPr>
          </a:p>
        </p:txBody>
      </p:sp>
      <p:sp>
        <p:nvSpPr>
          <p:cNvPr id="3" name="Content Placeholder 2"/>
          <p:cNvSpPr>
            <a:spLocks noGrp="1"/>
          </p:cNvSpPr>
          <p:nvPr>
            <p:ph idx="1"/>
          </p:nvPr>
        </p:nvSpPr>
        <p:spPr>
          <a:xfrm>
            <a:off x="0" y="1295400"/>
            <a:ext cx="9144000" cy="5562600"/>
          </a:xfrm>
          <a:blipFill>
            <a:blip r:embed="rId2"/>
            <a:tile tx="0" ty="0" sx="100000" sy="100000" flip="none" algn="tl"/>
          </a:blipFill>
        </p:spPr>
        <p:txBody>
          <a:bodyPr>
            <a:normAutofit/>
          </a:bodyPr>
          <a:lstStyle/>
          <a:p>
            <a:pPr marL="0" indent="0" algn="ctr">
              <a:buNone/>
            </a:pPr>
            <a:r>
              <a:rPr lang="en-US" sz="2000" dirty="0" smtClean="0">
                <a:solidFill>
                  <a:schemeClr val="accent2">
                    <a:lumMod val="50000"/>
                  </a:schemeClr>
                </a:solidFill>
                <a:latin typeface="Berlin Sans FB" pitchFamily="34" charset="0"/>
              </a:rPr>
              <a:t>                                           </a:t>
            </a:r>
          </a:p>
          <a:p>
            <a:pPr marL="0" indent="0" algn="ctr">
              <a:buNone/>
            </a:pPr>
            <a:r>
              <a:rPr lang="en-US" sz="2000" dirty="0">
                <a:solidFill>
                  <a:schemeClr val="accent2">
                    <a:lumMod val="50000"/>
                  </a:schemeClr>
                </a:solidFill>
                <a:latin typeface="Berlin Sans FB" pitchFamily="34" charset="0"/>
              </a:rPr>
              <a:t> </a:t>
            </a:r>
            <a:r>
              <a:rPr lang="en-US" sz="2000" dirty="0" smtClean="0">
                <a:solidFill>
                  <a:schemeClr val="accent2">
                    <a:lumMod val="50000"/>
                  </a:schemeClr>
                </a:solidFill>
                <a:latin typeface="Berlin Sans FB" pitchFamily="34" charset="0"/>
              </a:rPr>
              <a:t>Disasters hurt people.</a:t>
            </a:r>
          </a:p>
          <a:p>
            <a:pPr marL="0" indent="0" algn="ctr">
              <a:buNone/>
            </a:pPr>
            <a:r>
              <a:rPr lang="en-US" sz="2000" dirty="0" smtClean="0">
                <a:solidFill>
                  <a:schemeClr val="accent2">
                    <a:lumMod val="50000"/>
                  </a:schemeClr>
                </a:solidFill>
                <a:latin typeface="Berlin Sans FB" pitchFamily="34" charset="0"/>
              </a:rPr>
              <a:t>They injure and kill</a:t>
            </a:r>
          </a:p>
          <a:p>
            <a:pPr marL="0" indent="0" algn="ctr">
              <a:buNone/>
            </a:pPr>
            <a:r>
              <a:rPr lang="en-US" sz="2000" dirty="0" smtClean="0">
                <a:solidFill>
                  <a:schemeClr val="accent2">
                    <a:lumMod val="50000"/>
                  </a:schemeClr>
                </a:solidFill>
                <a:latin typeface="Berlin Sans FB" pitchFamily="34" charset="0"/>
              </a:rPr>
              <a:t>They cause emotional stress and trauma</a:t>
            </a:r>
          </a:p>
          <a:p>
            <a:pPr marL="0" indent="0" algn="ctr">
              <a:buNone/>
            </a:pPr>
            <a:r>
              <a:rPr lang="en-US" sz="2000" dirty="0" smtClean="0">
                <a:solidFill>
                  <a:schemeClr val="accent2">
                    <a:lumMod val="50000"/>
                  </a:schemeClr>
                </a:solidFill>
                <a:latin typeface="Berlin Sans FB" pitchFamily="34" charset="0"/>
              </a:rPr>
              <a:t>They destroy home and business</a:t>
            </a:r>
          </a:p>
          <a:p>
            <a:pPr marL="0" indent="0" algn="ctr">
              <a:buNone/>
            </a:pPr>
            <a:r>
              <a:rPr lang="en-US" sz="2000" dirty="0" smtClean="0">
                <a:solidFill>
                  <a:schemeClr val="accent2">
                    <a:lumMod val="50000"/>
                  </a:schemeClr>
                </a:solidFill>
                <a:latin typeface="Berlin Sans FB" pitchFamily="34" charset="0"/>
              </a:rPr>
              <a:t>Cause economic hardships and spell financial ruin.</a:t>
            </a:r>
          </a:p>
          <a:p>
            <a:pPr marL="0" indent="0" algn="ctr">
              <a:buNone/>
            </a:pPr>
            <a:r>
              <a:rPr lang="en-US" sz="2000" dirty="0" smtClean="0">
                <a:solidFill>
                  <a:schemeClr val="accent2">
                    <a:lumMod val="50000"/>
                  </a:schemeClr>
                </a:solidFill>
                <a:latin typeface="Berlin Sans FB" pitchFamily="34" charset="0"/>
              </a:rPr>
              <a:t>The most important points to remember are :</a:t>
            </a:r>
          </a:p>
          <a:p>
            <a:pPr algn="ctr"/>
            <a:r>
              <a:rPr lang="en-US" sz="2000" dirty="0" smtClean="0">
                <a:solidFill>
                  <a:schemeClr val="accent2">
                    <a:lumMod val="50000"/>
                  </a:schemeClr>
                </a:solidFill>
                <a:latin typeface="Berlin Sans FB" pitchFamily="34" charset="0"/>
              </a:rPr>
              <a:t>The people who are hit worst are the poor</a:t>
            </a:r>
          </a:p>
          <a:p>
            <a:pPr algn="ctr"/>
            <a:r>
              <a:rPr lang="en-US" sz="2000" dirty="0" smtClean="0">
                <a:solidFill>
                  <a:schemeClr val="accent2">
                    <a:lumMod val="50000"/>
                  </a:schemeClr>
                </a:solidFill>
                <a:latin typeface="Berlin Sans FB" pitchFamily="34" charset="0"/>
              </a:rPr>
              <a:t>Most large scale disaster occur in the Third World countries</a:t>
            </a:r>
          </a:p>
          <a:p>
            <a:r>
              <a:rPr lang="en-US" sz="2000" dirty="0">
                <a:latin typeface="Berlin Sans FB" pitchFamily="34" charset="0"/>
              </a:rPr>
              <a:t>Today’s disasters owe as much to human activities as to the forces of nature</a:t>
            </a:r>
          </a:p>
          <a:p>
            <a:r>
              <a:rPr lang="en-US" sz="2000" dirty="0">
                <a:latin typeface="Berlin Sans FB" pitchFamily="34" charset="0"/>
              </a:rPr>
              <a:t>There were three times as many great natural disasters in the 1990’s as in the 1960’s</a:t>
            </a:r>
          </a:p>
          <a:p>
            <a:r>
              <a:rPr lang="en-US" sz="2000" dirty="0">
                <a:latin typeface="Berlin Sans FB" pitchFamily="34" charset="0"/>
              </a:rPr>
              <a:t>Disaster costs increased more than nine-fold in the same period</a:t>
            </a:r>
          </a:p>
          <a:p>
            <a:r>
              <a:rPr lang="en-US" sz="2000" dirty="0">
                <a:latin typeface="Berlin Sans FB" pitchFamily="34" charset="0"/>
              </a:rPr>
              <a:t>90% of disaster victims worldwide live in developing countries where poverty and population pressure force growing number of people to live in risk prone zone</a:t>
            </a:r>
          </a:p>
          <a:p>
            <a:endParaRPr lang="en-US" sz="2000" dirty="0">
              <a:latin typeface="Berlin Sans FB" pitchFamily="34" charset="0"/>
            </a:endParaRPr>
          </a:p>
          <a:p>
            <a:endParaRPr lang="en-US" sz="2000" dirty="0" smtClean="0">
              <a:solidFill>
                <a:schemeClr val="accent2">
                  <a:lumMod val="50000"/>
                </a:schemeClr>
              </a:solidFill>
              <a:latin typeface="Berlin Sans FB" pitchFamily="34" charset="0"/>
            </a:endParaRPr>
          </a:p>
          <a:p>
            <a:pPr algn="ctr"/>
            <a:endParaRPr lang="en-US" sz="2000" dirty="0" smtClean="0">
              <a:solidFill>
                <a:schemeClr val="accent2">
                  <a:lumMod val="50000"/>
                </a:schemeClr>
              </a:solidFill>
              <a:latin typeface="Berlin Sans FB" pitchFamily="34" charset="0"/>
            </a:endParaRPr>
          </a:p>
          <a:p>
            <a:pPr algn="ctr"/>
            <a:endParaRPr lang="en-US" sz="2000" dirty="0" smtClean="0">
              <a:solidFill>
                <a:schemeClr val="accent2">
                  <a:lumMod val="50000"/>
                </a:schemeClr>
              </a:solidFill>
              <a:latin typeface="Berlin Sans FB" pitchFamily="34" charset="0"/>
            </a:endParaRPr>
          </a:p>
          <a:p>
            <a:pPr marL="0" indent="0" algn="ctr">
              <a:buNone/>
            </a:pPr>
            <a:endParaRPr lang="en-US" sz="2000" dirty="0">
              <a:solidFill>
                <a:schemeClr val="accent2">
                  <a:lumMod val="50000"/>
                </a:schemeClr>
              </a:solidFill>
              <a:latin typeface="Berlin Sans FB" pitchFamily="34" charset="0"/>
            </a:endParaRPr>
          </a:p>
        </p:txBody>
      </p:sp>
    </p:spTree>
    <p:extLst>
      <p:ext uri="{BB962C8B-B14F-4D97-AF65-F5344CB8AC3E}">
        <p14:creationId xmlns:p14="http://schemas.microsoft.com/office/powerpoint/2010/main" val="3851449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400800"/>
          </a:xfrm>
          <a:blipFill dpi="0" rotWithShape="1">
            <a:blip r:embed="rId2">
              <a:alphaModFix amt="50000"/>
            </a:blip>
            <a:srcRect/>
            <a:tile tx="0" ty="0" sx="100000" sy="100000" flip="none" algn="tl"/>
          </a:blipFill>
        </p:spPr>
        <p:txBody>
          <a:bodyPr>
            <a:normAutofit/>
          </a:bodyPr>
          <a:lstStyle/>
          <a:p>
            <a:r>
              <a:rPr lang="en-US" sz="2000" dirty="0" smtClean="0">
                <a:solidFill>
                  <a:schemeClr val="accent2">
                    <a:lumMod val="50000"/>
                  </a:schemeClr>
                </a:solidFill>
                <a:latin typeface="Berlin Sans FB" pitchFamily="34" charset="0"/>
              </a:rPr>
              <a:t>Unsound development and environmental practices exacerbate the problem</a:t>
            </a:r>
          </a:p>
          <a:p>
            <a:r>
              <a:rPr lang="en-US" sz="2000" dirty="0" smtClean="0">
                <a:solidFill>
                  <a:schemeClr val="accent2">
                    <a:lumMod val="50000"/>
                  </a:schemeClr>
                </a:solidFill>
                <a:latin typeface="Berlin Sans FB" pitchFamily="34" charset="0"/>
              </a:rPr>
              <a:t>Recent upsurge of the weather related natural disasters is the product of increased global warming</a:t>
            </a:r>
          </a:p>
          <a:p>
            <a:pPr marL="0" indent="0">
              <a:buNone/>
            </a:pPr>
            <a:endParaRPr lang="en-US" sz="2000" dirty="0" smtClean="0">
              <a:solidFill>
                <a:schemeClr val="accent2">
                  <a:lumMod val="50000"/>
                </a:schemeClr>
              </a:solidFill>
              <a:latin typeface="Berlin Sans FB" pitchFamily="34" charset="0"/>
            </a:endParaRPr>
          </a:p>
          <a:p>
            <a:pPr marL="0" indent="0">
              <a:buNone/>
            </a:pPr>
            <a:r>
              <a:rPr lang="en-US" sz="2000" dirty="0" smtClean="0">
                <a:solidFill>
                  <a:srgbClr val="FF0000"/>
                </a:solidFill>
                <a:latin typeface="Berlin Sans FB" pitchFamily="34" charset="0"/>
              </a:rPr>
              <a:t>Thus effective prevention requires better early warnings to give vulnerable population time to move out of the disaster prone or danger zone. It also requires more effective disaster response policies</a:t>
            </a:r>
            <a:endParaRPr lang="en-US" sz="2000" dirty="0">
              <a:solidFill>
                <a:srgbClr val="FF0000"/>
              </a:solidFill>
              <a:latin typeface="Berlin Sans FB" pitchFamily="34" charset="0"/>
            </a:endParaRPr>
          </a:p>
        </p:txBody>
      </p:sp>
    </p:spTree>
    <p:extLst>
      <p:ext uri="{BB962C8B-B14F-4D97-AF65-F5344CB8AC3E}">
        <p14:creationId xmlns:p14="http://schemas.microsoft.com/office/powerpoint/2010/main" val="2143635305"/>
      </p:ext>
    </p:extLst>
  </p:cSld>
  <p:clrMapOvr>
    <a:masterClrMapping/>
  </p:clrMapOvr>
  <mc:AlternateContent xmlns:mc="http://schemas.openxmlformats.org/markup-compatibility/2006" xmlns:p14="http://schemas.microsoft.com/office/powerpoint/2010/main">
    <mc:Choice Requires="p14">
      <p:transition spd="slow" p14:dur="1750">
        <p14:honeycomb/>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6934200" cy="762000"/>
          </a:xfrm>
          <a:solidFill>
            <a:schemeClr val="accent2">
              <a:lumMod val="60000"/>
              <a:lumOff val="40000"/>
            </a:schemeClr>
          </a:solidFill>
        </p:spPr>
        <p:txBody>
          <a:bodyPr>
            <a:normAutofit/>
          </a:bodyPr>
          <a:lstStyle/>
          <a:p>
            <a:r>
              <a:rPr lang="en-US" sz="3200" dirty="0" smtClean="0">
                <a:latin typeface="Berlin Sans FB Demi" pitchFamily="34" charset="0"/>
              </a:rPr>
              <a:t>EMERGING ROLE OF LOCAL BODIES</a:t>
            </a:r>
            <a:endParaRPr lang="en-US" sz="3200" dirty="0">
              <a:latin typeface="Berlin Sans FB Demi" pitchFamily="34" charset="0"/>
            </a:endParaRPr>
          </a:p>
        </p:txBody>
      </p:sp>
      <p:sp>
        <p:nvSpPr>
          <p:cNvPr id="3" name="Content Placeholder 2"/>
          <p:cNvSpPr>
            <a:spLocks noGrp="1"/>
          </p:cNvSpPr>
          <p:nvPr>
            <p:ph idx="1"/>
          </p:nvPr>
        </p:nvSpPr>
        <p:spPr>
          <a:xfrm>
            <a:off x="0" y="1219200"/>
            <a:ext cx="9144000" cy="5638800"/>
          </a:xfrm>
          <a:blipFill>
            <a:blip r:embed="rId2"/>
            <a:tile tx="0" ty="0" sx="100000" sy="100000" flip="none" algn="tl"/>
          </a:blipFill>
        </p:spPr>
        <p:txBody>
          <a:bodyPr/>
          <a:lstStyle/>
          <a:p>
            <a:pPr marL="0" indent="0">
              <a:buNone/>
            </a:pPr>
            <a:r>
              <a:rPr lang="en-US" sz="2000" dirty="0" smtClean="0">
                <a:latin typeface="Berlin Sans FB" pitchFamily="34" charset="0"/>
              </a:rPr>
              <a:t>The Constitution’s73rd and 74</a:t>
            </a:r>
            <a:r>
              <a:rPr lang="en-US" sz="2000" baseline="30000" dirty="0" smtClean="0">
                <a:latin typeface="Berlin Sans FB" pitchFamily="34" charset="0"/>
              </a:rPr>
              <a:t>th</a:t>
            </a:r>
            <a:r>
              <a:rPr lang="en-US" sz="2000" dirty="0" smtClean="0">
                <a:latin typeface="Berlin Sans FB" pitchFamily="34" charset="0"/>
              </a:rPr>
              <a:t> amendments paved the way for local governments to play a greater role of immediate concern</a:t>
            </a:r>
          </a:p>
          <a:p>
            <a:pPr marL="0" indent="0">
              <a:buNone/>
            </a:pPr>
            <a:r>
              <a:rPr lang="en-US" sz="2000" dirty="0" smtClean="0">
                <a:solidFill>
                  <a:schemeClr val="accent2"/>
                </a:solidFill>
                <a:latin typeface="Berlin Sans FB" pitchFamily="34" charset="0"/>
              </a:rPr>
              <a:t>Local governance institutions </a:t>
            </a:r>
            <a:r>
              <a:rPr lang="en-US" sz="2000" dirty="0" smtClean="0">
                <a:latin typeface="Berlin Sans FB" pitchFamily="34" charset="0"/>
              </a:rPr>
              <a:t>are very effective for controlling and mitigating disasters impact because</a:t>
            </a:r>
          </a:p>
          <a:p>
            <a:r>
              <a:rPr lang="en-US" sz="2000" dirty="0" smtClean="0">
                <a:latin typeface="Berlin Sans FB" pitchFamily="34" charset="0"/>
              </a:rPr>
              <a:t>It has grass roots level contacts with the common people</a:t>
            </a:r>
          </a:p>
          <a:p>
            <a:r>
              <a:rPr lang="en-US" sz="2000" dirty="0">
                <a:latin typeface="Berlin Sans FB" pitchFamily="34" charset="0"/>
              </a:rPr>
              <a:t>Can make a substantial contribution to the process of spreading awareness and ensuring active people’s participation in disaster mitigation activities</a:t>
            </a:r>
          </a:p>
          <a:p>
            <a:r>
              <a:rPr lang="en-US" sz="2000" dirty="0">
                <a:latin typeface="Berlin Sans FB" pitchFamily="34" charset="0"/>
              </a:rPr>
              <a:t>They are the ideal channels for NGOs and other agencies that conduct any disaster management </a:t>
            </a:r>
            <a:r>
              <a:rPr lang="en-US" sz="2000" dirty="0" smtClean="0">
                <a:latin typeface="Berlin Sans FB" pitchFamily="34" charset="0"/>
              </a:rPr>
              <a:t>program</a:t>
            </a:r>
            <a:endParaRPr lang="en-US" sz="2000" dirty="0">
              <a:latin typeface="Berlin Sans FB" pitchFamily="34" charset="0"/>
            </a:endParaRPr>
          </a:p>
          <a:p>
            <a:pPr marL="0" indent="0">
              <a:buNone/>
            </a:pPr>
            <a:r>
              <a:rPr lang="en-US" sz="2000" dirty="0">
                <a:latin typeface="Berlin Sans FB" pitchFamily="34" charset="0"/>
              </a:rPr>
              <a:t>However , in order to tap this potential to its fullest, </a:t>
            </a:r>
            <a:r>
              <a:rPr lang="en-US" sz="2000" dirty="0">
                <a:solidFill>
                  <a:srgbClr val="FF0000"/>
                </a:solidFill>
                <a:latin typeface="Berlin Sans FB" pitchFamily="34" charset="0"/>
              </a:rPr>
              <a:t>awareness and sensitization </a:t>
            </a:r>
            <a:r>
              <a:rPr lang="en-US" sz="2000" dirty="0" smtClean="0">
                <a:solidFill>
                  <a:srgbClr val="FF0000"/>
                </a:solidFill>
                <a:latin typeface="Berlin Sans FB" pitchFamily="34" charset="0"/>
              </a:rPr>
              <a:t>programs</a:t>
            </a:r>
            <a:r>
              <a:rPr lang="en-US" sz="2000" b="1" dirty="0" smtClean="0">
                <a:solidFill>
                  <a:srgbClr val="00B050"/>
                </a:solidFill>
                <a:latin typeface="Berlin Sans FB" pitchFamily="34" charset="0"/>
              </a:rPr>
              <a:t> </a:t>
            </a:r>
            <a:r>
              <a:rPr lang="en-US" sz="2000" dirty="0">
                <a:latin typeface="Berlin Sans FB" pitchFamily="34" charset="0"/>
              </a:rPr>
              <a:t>need to be conducted within these institutions for making them better equipped</a:t>
            </a:r>
          </a:p>
          <a:p>
            <a:endParaRPr lang="en-US" sz="2000" dirty="0" smtClean="0">
              <a:latin typeface="Berlin Sans FB" pitchFamily="34" charset="0"/>
            </a:endParaRPr>
          </a:p>
          <a:p>
            <a:endParaRPr lang="en-US" dirty="0" smtClean="0"/>
          </a:p>
          <a:p>
            <a:endParaRPr lang="en-US" dirty="0"/>
          </a:p>
        </p:txBody>
      </p:sp>
    </p:spTree>
    <p:extLst>
      <p:ext uri="{BB962C8B-B14F-4D97-AF65-F5344CB8AC3E}">
        <p14:creationId xmlns:p14="http://schemas.microsoft.com/office/powerpoint/2010/main" val="2243287837"/>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383</TotalTime>
  <Words>1408</Words>
  <Application>Microsoft Office PowerPoint</Application>
  <PresentationFormat>On-screen Show (4:3)</PresentationFormat>
  <Paragraphs>130</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Urban</vt:lpstr>
      <vt:lpstr>MA in Environmental Studies: DISASTER IMPACT By Prof. Nityananda Patra</vt:lpstr>
      <vt:lpstr>INTRODUCTION</vt:lpstr>
      <vt:lpstr>PowerPoint Presentation</vt:lpstr>
      <vt:lpstr>Disaster Management- The New Approach</vt:lpstr>
      <vt:lpstr>PowerPoint Presentation</vt:lpstr>
      <vt:lpstr>PowerPoint Presentation</vt:lpstr>
      <vt:lpstr>IMPACTS OF DISASTER</vt:lpstr>
      <vt:lpstr>PowerPoint Presentation</vt:lpstr>
      <vt:lpstr>EMERGING ROLE OF LOCAL BODIES</vt:lpstr>
      <vt:lpstr>Role of the Education Sector</vt:lpstr>
      <vt:lpstr>Other Important Activities</vt:lpstr>
      <vt:lpstr>The Future Vision</vt:lpstr>
      <vt:lpstr>DISASTER AND DEVELOPMENT</vt:lpstr>
      <vt:lpstr>PowerPoint Presentation</vt:lpstr>
      <vt:lpstr>The Role of Globalization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DISASTER IMPACT</dc:title>
  <dc:creator>NITYANANDA</dc:creator>
  <cp:lastModifiedBy>Patra's</cp:lastModifiedBy>
  <cp:revision>55</cp:revision>
  <dcterms:created xsi:type="dcterms:W3CDTF">2016-07-30T11:29:23Z</dcterms:created>
  <dcterms:modified xsi:type="dcterms:W3CDTF">2020-12-16T11:22:02Z</dcterms:modified>
</cp:coreProperties>
</file>