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38" d="100"/>
          <a:sy n="38" d="100"/>
        </p:scale>
        <p:origin x="-141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12-Dec-19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12-Dec-19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12-Dec-19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12-Dec-19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12-Dec-19</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12-Dec-19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12-Dec-19</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1371600"/>
          </a:xfrm>
        </p:spPr>
        <p:txBody>
          <a:bodyPr>
            <a:normAutofit/>
          </a:bodyPr>
          <a:lstStyle/>
          <a:p>
            <a:r>
              <a:rPr lang="en-US" sz="2200" dirty="0" smtClean="0">
                <a:solidFill>
                  <a:srgbClr val="FFC000"/>
                </a:solidFill>
              </a:rPr>
              <a:t>The</a:t>
            </a:r>
            <a:r>
              <a:rPr lang="en-US" dirty="0" smtClean="0">
                <a:solidFill>
                  <a:srgbClr val="FFC000"/>
                </a:solidFill>
              </a:rPr>
              <a:t> </a:t>
            </a:r>
            <a:r>
              <a:rPr lang="en-US" sz="2200" dirty="0" smtClean="0">
                <a:solidFill>
                  <a:srgbClr val="FFC000"/>
                </a:solidFill>
              </a:rPr>
              <a:t>determinants of Money Supply and Money </a:t>
            </a:r>
            <a:r>
              <a:rPr lang="en-US" sz="2200" dirty="0" smtClean="0">
                <a:solidFill>
                  <a:srgbClr val="FFC000"/>
                </a:solidFill>
              </a:rPr>
              <a:t>multiplier</a:t>
            </a:r>
            <a:br>
              <a:rPr lang="en-US" sz="2200" dirty="0" smtClean="0">
                <a:solidFill>
                  <a:srgbClr val="FFC000"/>
                </a:solidFill>
              </a:rPr>
            </a:br>
            <a:r>
              <a:rPr lang="en-US" sz="2200" dirty="0" smtClean="0">
                <a:solidFill>
                  <a:srgbClr val="7030A0"/>
                </a:solidFill>
              </a:rPr>
              <a:t>BY Dr. </a:t>
            </a:r>
            <a:r>
              <a:rPr lang="en-US" sz="2200" dirty="0" err="1" smtClean="0">
                <a:solidFill>
                  <a:srgbClr val="7030A0"/>
                </a:solidFill>
              </a:rPr>
              <a:t>Nityananda</a:t>
            </a:r>
            <a:r>
              <a:rPr lang="en-US" sz="2200" dirty="0" smtClean="0">
                <a:solidFill>
                  <a:srgbClr val="7030A0"/>
                </a:solidFill>
              </a:rPr>
              <a:t> </a:t>
            </a:r>
            <a:r>
              <a:rPr lang="en-US" sz="2200" dirty="0" err="1" smtClean="0">
                <a:solidFill>
                  <a:srgbClr val="7030A0"/>
                </a:solidFill>
              </a:rPr>
              <a:t>Patra</a:t>
            </a:r>
            <a:endParaRPr lang="en-US" sz="2200" dirty="0">
              <a:solidFill>
                <a:srgbClr val="7030A0"/>
              </a:solidFill>
            </a:endParaRPr>
          </a:p>
        </p:txBody>
      </p:sp>
      <p:sp>
        <p:nvSpPr>
          <p:cNvPr id="3" name="Subtitle 2"/>
          <p:cNvSpPr>
            <a:spLocks noGrp="1"/>
          </p:cNvSpPr>
          <p:nvPr>
            <p:ph type="subTitle" idx="1"/>
          </p:nvPr>
        </p:nvSpPr>
        <p:spPr>
          <a:xfrm>
            <a:off x="304800" y="1905000"/>
            <a:ext cx="8305800" cy="4419600"/>
          </a:xfrm>
        </p:spPr>
        <p:txBody>
          <a:bodyPr>
            <a:normAutofit fontScale="92500" lnSpcReduction="10000"/>
          </a:bodyPr>
          <a:lstStyle/>
          <a:p>
            <a:pPr algn="just"/>
            <a:r>
              <a:rPr lang="en-US" sz="1800" dirty="0" smtClean="0"/>
              <a:t>There are various determinants of money supply but for simplification we are using the most commonly used concept of money supply which is stated below:</a:t>
            </a:r>
          </a:p>
          <a:p>
            <a:pPr algn="just"/>
            <a:r>
              <a:rPr lang="en-US" sz="1800" dirty="0" smtClean="0"/>
              <a:t>M= C+D…….(1) </a:t>
            </a:r>
          </a:p>
          <a:p>
            <a:pPr algn="just"/>
            <a:r>
              <a:rPr lang="en-US" sz="1800" dirty="0" smtClean="0"/>
              <a:t>Where M is total money supply with the public,</a:t>
            </a:r>
          </a:p>
          <a:p>
            <a:pPr algn="just"/>
            <a:r>
              <a:rPr lang="en-US" sz="1800" dirty="0" smtClean="0"/>
              <a:t>C is the currency in circulation, </a:t>
            </a:r>
          </a:p>
          <a:p>
            <a:pPr algn="just"/>
            <a:r>
              <a:rPr lang="en-US" sz="1800" dirty="0" smtClean="0"/>
              <a:t>D is demand deposits held by the public in banks.</a:t>
            </a:r>
          </a:p>
          <a:p>
            <a:pPr algn="just"/>
            <a:r>
              <a:rPr lang="en-US" sz="1800" dirty="0" smtClean="0"/>
              <a:t>The two proximate determinants of money supply, as shown above in equation (1) , are:</a:t>
            </a:r>
          </a:p>
          <a:p>
            <a:pPr marL="514350" indent="-514350" algn="just">
              <a:buAutoNum type="arabicParenBoth"/>
            </a:pPr>
            <a:r>
              <a:rPr lang="en-US" sz="1800" dirty="0" smtClean="0"/>
              <a:t>The supply of high-powered(base)money and</a:t>
            </a:r>
          </a:p>
          <a:p>
            <a:pPr marL="514350" indent="-514350" algn="just">
              <a:buAutoNum type="arabicParenBoth"/>
            </a:pPr>
            <a:r>
              <a:rPr lang="en-US" sz="1800" dirty="0" smtClean="0"/>
              <a:t>The size of the money multiplier(i.e., the number by which the supply of high-powered money has to be multiplied to find out the total increase in money supply).</a:t>
            </a:r>
          </a:p>
          <a:p>
            <a:endParaRPr lang="en-US" dirty="0"/>
          </a:p>
        </p:txBody>
      </p:sp>
    </p:spTree>
    <p:extLst>
      <p:ext uri="{BB962C8B-B14F-4D97-AF65-F5344CB8AC3E}">
        <p14:creationId xmlns:p14="http://schemas.microsoft.com/office/powerpoint/2010/main" xmlns="" val="4013274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229600" cy="6324600"/>
          </a:xfrm>
        </p:spPr>
        <p:txBody>
          <a:bodyPr/>
          <a:lstStyle/>
          <a:p>
            <a:pPr>
              <a:buAutoNum type="arabicParenBoth"/>
            </a:pPr>
            <a:r>
              <a:rPr lang="en-US" dirty="0" smtClean="0"/>
              <a:t>High powered money (H):</a:t>
            </a:r>
          </a:p>
          <a:p>
            <a:pPr marL="0" indent="0"/>
            <a:r>
              <a:rPr lang="en-US" dirty="0" smtClean="0"/>
              <a:t>H= C+R   ………(2) </a:t>
            </a:r>
          </a:p>
          <a:p>
            <a:pPr marL="0" indent="0"/>
            <a:r>
              <a:rPr lang="en-US" dirty="0" smtClean="0"/>
              <a:t>Where H is supply of high-powered money,</a:t>
            </a:r>
          </a:p>
          <a:p>
            <a:pPr marL="0" indent="0"/>
            <a:r>
              <a:rPr lang="en-US" dirty="0" smtClean="0"/>
              <a:t>C is currency held by public, and </a:t>
            </a:r>
          </a:p>
          <a:p>
            <a:pPr marL="0" indent="0"/>
            <a:r>
              <a:rPr lang="en-US" dirty="0" smtClean="0"/>
              <a:t>R is cash reserves (both SLR&amp;CRR) with the banks.</a:t>
            </a:r>
          </a:p>
          <a:p>
            <a:pPr marL="0" indent="0"/>
            <a:r>
              <a:rPr lang="en-US" dirty="0" smtClean="0"/>
              <a:t>In truth the money supply of a country is largely, if not, entirely determined by the supply of and demand for high-powered money. The relation between the high-powered money (H) and the total supply of money (M) is shown in Fig.18.2.the base of the figure shows the supply of high-powered money (H) while the top shows the total supply of money . It is clear that M&gt;H, since D&gt;R, C being the common element of both M and H. since bank deposits (D), which are a part of M, are a multiple  of cash reserves (R) of banks which are a part of high-powered money (H), every rupee of H kept as R generates much more D. </a:t>
            </a:r>
          </a:p>
          <a:p>
            <a:pPr marL="0" indent="0"/>
            <a:endParaRPr lang="en-US" dirty="0" smtClean="0"/>
          </a:p>
          <a:p>
            <a:pPr marL="0" indent="0"/>
            <a:endParaRPr lang="en-US" dirty="0"/>
          </a:p>
        </p:txBody>
      </p:sp>
      <p:pic>
        <p:nvPicPr>
          <p:cNvPr id="1026" name="Picture 2" descr="C:\Users\Patra's\Downloads\New Doc 2019-04-10 09.20.44_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057400" y="4191000"/>
            <a:ext cx="3962400" cy="23622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590838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382000" cy="6096000"/>
          </a:xfrm>
        </p:spPr>
        <p:txBody>
          <a:bodyPr/>
          <a:lstStyle/>
          <a:p>
            <a:endParaRPr lang="en-US" dirty="0" smtClean="0"/>
          </a:p>
          <a:p>
            <a:pPr marL="0" indent="0"/>
            <a:r>
              <a:rPr lang="en-US" dirty="0"/>
              <a:t>But how much more ? This depends on the money multiplier, which shows the relation between the money supply and the high-powered money. It is expressed as:</a:t>
            </a:r>
          </a:p>
          <a:p>
            <a:pPr marL="0" indent="0"/>
            <a:r>
              <a:rPr lang="en-US" dirty="0"/>
              <a:t>Mm = M/H</a:t>
            </a:r>
          </a:p>
          <a:p>
            <a:pPr marL="0" indent="0"/>
            <a:r>
              <a:rPr lang="en-US" dirty="0"/>
              <a:t>Where mm is money multiplier,</a:t>
            </a:r>
          </a:p>
          <a:p>
            <a:pPr marL="0" indent="0"/>
            <a:r>
              <a:rPr lang="en-US" dirty="0"/>
              <a:t>M is the total money supply and</a:t>
            </a:r>
          </a:p>
          <a:p>
            <a:pPr marL="0" indent="0"/>
            <a:r>
              <a:rPr lang="en-US" dirty="0"/>
              <a:t>H is the supply of high-powered money.</a:t>
            </a:r>
          </a:p>
          <a:p>
            <a:pPr marL="0" indent="0"/>
            <a:r>
              <a:rPr lang="en-US" dirty="0"/>
              <a:t>The size of the money multiplier depends on </a:t>
            </a:r>
            <a:endParaRPr lang="en-US" dirty="0" smtClean="0"/>
          </a:p>
          <a:p>
            <a:pPr>
              <a:buAutoNum type="arabicParenBoth"/>
            </a:pPr>
            <a:r>
              <a:rPr lang="en-US" dirty="0" smtClean="0"/>
              <a:t>The currency-deposit ratio of the public (c= C/D) and </a:t>
            </a:r>
          </a:p>
          <a:p>
            <a:pPr>
              <a:buAutoNum type="arabicParenBoth"/>
            </a:pPr>
            <a:r>
              <a:rPr lang="en-US" dirty="0" smtClean="0"/>
              <a:t>The currency-reserve ratio of the banks ( r= R/D)</a:t>
            </a:r>
          </a:p>
          <a:p>
            <a:pPr marL="0" indent="0"/>
            <a:r>
              <a:rPr lang="en-US" dirty="0" smtClean="0"/>
              <a:t>Here , ‘c’ shows the preference of the public to hold cash relative to bank deposits and ‘r’ is banks’ both desired and required ratio of cash reserves to deposits.</a:t>
            </a:r>
          </a:p>
          <a:p>
            <a:pPr marL="0" indent="0"/>
            <a:r>
              <a:rPr lang="en-US" dirty="0" smtClean="0"/>
              <a:t>Two interesting points</a:t>
            </a:r>
          </a:p>
          <a:p>
            <a:pPr marL="0" indent="0"/>
            <a:r>
              <a:rPr lang="en-US" dirty="0" smtClean="0">
                <a:solidFill>
                  <a:srgbClr val="FF0000"/>
                </a:solidFill>
              </a:rPr>
              <a:t>1. An increase in M: </a:t>
            </a:r>
            <a:r>
              <a:rPr lang="en-US" dirty="0" smtClean="0"/>
              <a:t>suppose there is an increase in public’s demand for cash for transaction purpose. Even if the demand deposits in banks remain unchanged, there will be an increase in the money supply with the public.</a:t>
            </a:r>
          </a:p>
          <a:p>
            <a:pPr>
              <a:buAutoNum type="arabicParenBoth"/>
            </a:pPr>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xmlns="" val="4112377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763000" cy="6096000"/>
          </a:xfrm>
        </p:spPr>
        <p:txBody>
          <a:bodyPr/>
          <a:lstStyle/>
          <a:p>
            <a:r>
              <a:rPr lang="en-US" dirty="0" smtClean="0"/>
              <a:t>2. </a:t>
            </a:r>
            <a:r>
              <a:rPr lang="en-US" dirty="0" smtClean="0">
                <a:solidFill>
                  <a:srgbClr val="FF0000"/>
                </a:solidFill>
              </a:rPr>
              <a:t>An unchanged M: </a:t>
            </a:r>
            <a:r>
              <a:rPr lang="en-US" dirty="0"/>
              <a:t>I</a:t>
            </a:r>
            <a:r>
              <a:rPr lang="en-US" dirty="0" smtClean="0"/>
              <a:t>f instead, there is an increase in bank reserves there will be no direct and immediate increase in M. The  reason is that both the components of H ( i.e., C and R) are fixed by the RBI through its own actions.</a:t>
            </a:r>
          </a:p>
          <a:p>
            <a:r>
              <a:rPr lang="en-US" dirty="0" smtClean="0"/>
              <a:t>3. The Money Multiplier: The money multiplier shows the extent to which the money supply increases as a result of the increase in the supply of high-powered money. It is the ratio of M to H and is expressed as :</a:t>
            </a:r>
          </a:p>
          <a:p>
            <a:r>
              <a:rPr lang="en-US" dirty="0" smtClean="0"/>
              <a:t>mm = M/H ………(3)</a:t>
            </a:r>
          </a:p>
          <a:p>
            <a:r>
              <a:rPr lang="en-US" dirty="0" smtClean="0"/>
              <a:t>Where mm is the money multiplier. Equation (3) can be rewritten as </a:t>
            </a:r>
          </a:p>
          <a:p>
            <a:r>
              <a:rPr lang="en-US" dirty="0" smtClean="0"/>
              <a:t>M = </a:t>
            </a:r>
            <a:r>
              <a:rPr lang="en-US" dirty="0" err="1" smtClean="0"/>
              <a:t>mm.H</a:t>
            </a:r>
            <a:endParaRPr lang="en-US" dirty="0" smtClean="0"/>
          </a:p>
          <a:p>
            <a:r>
              <a:rPr lang="en-US" dirty="0" smtClean="0"/>
              <a:t>Or, </a:t>
            </a:r>
            <a:r>
              <a:rPr lang="el-GR" dirty="0" smtClean="0"/>
              <a:t>Δ</a:t>
            </a:r>
            <a:r>
              <a:rPr lang="en-US" dirty="0" smtClean="0"/>
              <a:t>M= mm</a:t>
            </a:r>
            <a:r>
              <a:rPr lang="el-GR" dirty="0"/>
              <a:t> Δ </a:t>
            </a:r>
            <a:r>
              <a:rPr lang="en-US" dirty="0" smtClean="0"/>
              <a:t>H ……..(4)</a:t>
            </a:r>
          </a:p>
          <a:p>
            <a:r>
              <a:rPr lang="en-US" dirty="0" smtClean="0"/>
              <a:t>This means that mm is the number by which an increase in H has to be multiplied to find the resulting increase in M.</a:t>
            </a:r>
          </a:p>
          <a:p>
            <a:r>
              <a:rPr lang="en-US" dirty="0" smtClean="0"/>
              <a:t>The Size of the multiplier:</a:t>
            </a:r>
          </a:p>
          <a:p>
            <a:r>
              <a:rPr lang="en-US" dirty="0" smtClean="0"/>
              <a:t>The size of the money multiplier depends on two important ratios:</a:t>
            </a:r>
          </a:p>
          <a:p>
            <a:pPr>
              <a:buAutoNum type="arabicParenBoth"/>
            </a:pPr>
            <a:r>
              <a:rPr lang="en-US" dirty="0" smtClean="0"/>
              <a:t>The ratio of currency to bank deposits ( c= C/D) which depends on peoples’ spending behavior and </a:t>
            </a:r>
          </a:p>
          <a:p>
            <a:pPr>
              <a:buAutoNum type="arabicParenBoth"/>
            </a:pPr>
            <a:r>
              <a:rPr lang="en-US" dirty="0" smtClean="0"/>
              <a:t>The ratio of bank reserves to bank deposit or reserve-deposit ratio ( r= R/D) which depends on the monetary policy  of the RBI.</a:t>
            </a:r>
          </a:p>
          <a:p>
            <a:pPr>
              <a:buAutoNum type="arabicParenBoth"/>
            </a:pPr>
            <a:r>
              <a:rPr lang="en-US" dirty="0" smtClean="0"/>
              <a:t>Now if we substitute the values of C and D in equation (1) we have </a:t>
            </a:r>
          </a:p>
          <a:p>
            <a:endParaRPr lang="en-US" dirty="0" smtClean="0"/>
          </a:p>
          <a:p>
            <a:endParaRPr lang="en-US" dirty="0"/>
          </a:p>
        </p:txBody>
      </p:sp>
    </p:spTree>
    <p:extLst>
      <p:ext uri="{BB962C8B-B14F-4D97-AF65-F5344CB8AC3E}">
        <p14:creationId xmlns:p14="http://schemas.microsoft.com/office/powerpoint/2010/main" xmlns="" val="2391192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191500" cy="6096000"/>
          </a:xfrm>
        </p:spPr>
        <p:txBody>
          <a:bodyPr>
            <a:normAutofit lnSpcReduction="10000"/>
          </a:bodyPr>
          <a:lstStyle/>
          <a:p>
            <a:r>
              <a:rPr lang="en-US" dirty="0"/>
              <a:t>M</a:t>
            </a:r>
            <a:r>
              <a:rPr lang="en-US" dirty="0" smtClean="0"/>
              <a:t> = C+D</a:t>
            </a:r>
          </a:p>
          <a:p>
            <a:r>
              <a:rPr lang="en-US" dirty="0" smtClean="0"/>
              <a:t>Or, M =  </a:t>
            </a:r>
            <a:r>
              <a:rPr lang="en-US" dirty="0" err="1" smtClean="0"/>
              <a:t>cD</a:t>
            </a:r>
            <a:r>
              <a:rPr lang="en-US" dirty="0" smtClean="0"/>
              <a:t> + D</a:t>
            </a:r>
          </a:p>
          <a:p>
            <a:r>
              <a:rPr lang="en-US" dirty="0" smtClean="0"/>
              <a:t>           =  (c+1) D </a:t>
            </a:r>
          </a:p>
          <a:p>
            <a:r>
              <a:rPr lang="en-US" dirty="0"/>
              <a:t>O</a:t>
            </a:r>
            <a:r>
              <a:rPr lang="en-US" dirty="0" smtClean="0"/>
              <a:t>n the other hand </a:t>
            </a:r>
          </a:p>
          <a:p>
            <a:r>
              <a:rPr lang="en-US" dirty="0" smtClean="0"/>
              <a:t>H = C+ R ……(2) </a:t>
            </a:r>
          </a:p>
          <a:p>
            <a:r>
              <a:rPr lang="en-US" dirty="0" smtClean="0"/>
              <a:t>        = </a:t>
            </a:r>
            <a:r>
              <a:rPr lang="en-US" dirty="0" err="1" smtClean="0"/>
              <a:t>cD</a:t>
            </a:r>
            <a:r>
              <a:rPr lang="en-US" dirty="0" smtClean="0"/>
              <a:t>+ </a:t>
            </a:r>
            <a:r>
              <a:rPr lang="en-US" dirty="0" err="1" smtClean="0"/>
              <a:t>rD</a:t>
            </a:r>
            <a:endParaRPr lang="en-US" dirty="0" smtClean="0"/>
          </a:p>
          <a:p>
            <a:r>
              <a:rPr lang="en-US" dirty="0" smtClean="0"/>
              <a:t>        = D( </a:t>
            </a:r>
            <a:r>
              <a:rPr lang="en-US" dirty="0" err="1" smtClean="0"/>
              <a:t>c+r</a:t>
            </a:r>
            <a:r>
              <a:rPr lang="en-US" dirty="0" smtClean="0"/>
              <a:t>)  Now ,</a:t>
            </a:r>
          </a:p>
          <a:p>
            <a:r>
              <a:rPr lang="en-US" dirty="0"/>
              <a:t>m</a:t>
            </a:r>
            <a:r>
              <a:rPr lang="en-US" dirty="0" smtClean="0"/>
              <a:t>m = M/H = </a:t>
            </a:r>
            <a:r>
              <a:rPr lang="en-US" dirty="0"/>
              <a:t>(c+1) D </a:t>
            </a:r>
            <a:r>
              <a:rPr lang="en-US" dirty="0" smtClean="0"/>
              <a:t>/</a:t>
            </a:r>
            <a:r>
              <a:rPr lang="en-US" dirty="0"/>
              <a:t> D( </a:t>
            </a:r>
            <a:r>
              <a:rPr lang="en-US" dirty="0" err="1"/>
              <a:t>c+r</a:t>
            </a:r>
            <a:r>
              <a:rPr lang="en-US" dirty="0"/>
              <a:t>) </a:t>
            </a:r>
            <a:endParaRPr lang="en-US" dirty="0" smtClean="0"/>
          </a:p>
          <a:p>
            <a:r>
              <a:rPr lang="en-US" dirty="0" smtClean="0"/>
              <a:t>                     = c+1/</a:t>
            </a:r>
            <a:r>
              <a:rPr lang="en-US" dirty="0" err="1" smtClean="0"/>
              <a:t>c+r</a:t>
            </a:r>
            <a:r>
              <a:rPr lang="en-US" dirty="0" smtClean="0"/>
              <a:t> ……(5) </a:t>
            </a:r>
          </a:p>
          <a:p>
            <a:r>
              <a:rPr lang="en-US" dirty="0" smtClean="0"/>
              <a:t>Where r = reserve ratio of banks</a:t>
            </a:r>
          </a:p>
          <a:p>
            <a:r>
              <a:rPr lang="en-US" dirty="0" smtClean="0"/>
              <a:t>C = the currency-deposit ratio of the public</a:t>
            </a:r>
          </a:p>
          <a:p>
            <a:r>
              <a:rPr lang="en-US" dirty="0" smtClean="0"/>
              <a:t>Three Determinants of M:</a:t>
            </a:r>
          </a:p>
          <a:p>
            <a:r>
              <a:rPr lang="en-US" dirty="0" smtClean="0"/>
              <a:t>So the three determinants of M are the following:</a:t>
            </a:r>
          </a:p>
          <a:p>
            <a:pPr>
              <a:buAutoNum type="arabicPeriod"/>
            </a:pPr>
            <a:r>
              <a:rPr lang="en-US" dirty="0" smtClean="0"/>
              <a:t>The supply of H, i.e., high-powered money,</a:t>
            </a:r>
          </a:p>
          <a:p>
            <a:pPr>
              <a:buAutoNum type="arabicPeriod"/>
            </a:pPr>
            <a:r>
              <a:rPr lang="en-US" dirty="0" smtClean="0"/>
              <a:t>The currency-deposit ratio (C) of the public and</a:t>
            </a:r>
          </a:p>
          <a:p>
            <a:pPr>
              <a:buAutoNum type="arabicPeriod"/>
            </a:pPr>
            <a:r>
              <a:rPr lang="en-US" dirty="0" smtClean="0"/>
              <a:t>The reserve-deposit ratio ( r) of the banks.</a:t>
            </a:r>
          </a:p>
          <a:p>
            <a:pPr>
              <a:buAutoNum type="arabicPeriod"/>
            </a:pPr>
            <a:r>
              <a:rPr lang="en-US" dirty="0" smtClean="0"/>
              <a:t>The size of the money multiplier depends on the value of r. </a:t>
            </a:r>
            <a:r>
              <a:rPr lang="en-US" dirty="0"/>
              <a:t>T</a:t>
            </a:r>
            <a:r>
              <a:rPr lang="en-US" dirty="0" smtClean="0"/>
              <a:t>he smaller is r, the higher is mm. the smaller is c , the larger is mm.</a:t>
            </a:r>
            <a:endParaRPr lang="en-US" dirty="0"/>
          </a:p>
        </p:txBody>
      </p:sp>
    </p:spTree>
    <p:extLst>
      <p:ext uri="{BB962C8B-B14F-4D97-AF65-F5344CB8AC3E}">
        <p14:creationId xmlns:p14="http://schemas.microsoft.com/office/powerpoint/2010/main" xmlns="" val="3292634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00628"/>
            <a:ext cx="8534400" cy="5452572"/>
          </a:xfrm>
        </p:spPr>
        <p:txBody>
          <a:bodyPr/>
          <a:lstStyle/>
          <a:p>
            <a:r>
              <a:rPr lang="en-US" dirty="0" smtClean="0"/>
              <a:t>So we can make the following predictions:</a:t>
            </a:r>
          </a:p>
          <a:p>
            <a:pPr>
              <a:buAutoNum type="arabicPeriod"/>
            </a:pPr>
            <a:r>
              <a:rPr lang="en-US" dirty="0" smtClean="0"/>
              <a:t>If H increase, M will increase.</a:t>
            </a:r>
          </a:p>
          <a:p>
            <a:pPr>
              <a:buAutoNum type="arabicPeriod"/>
            </a:pPr>
            <a:r>
              <a:rPr lang="en-US" dirty="0" smtClean="0"/>
              <a:t>If c falls, M will increase.</a:t>
            </a:r>
          </a:p>
          <a:p>
            <a:pPr>
              <a:buAutoNum type="arabicPeriod"/>
            </a:pPr>
            <a:r>
              <a:rPr lang="en-US" dirty="0" smtClean="0"/>
              <a:t>If r falls, M will increase.</a:t>
            </a:r>
          </a:p>
          <a:p>
            <a:pPr>
              <a:buAutoNum type="arabicPeriod"/>
            </a:pPr>
            <a:r>
              <a:rPr lang="en-US" dirty="0" smtClean="0"/>
              <a:t>It may be noted that the rapid increase in M in India during the entire plan period has occurred due to an increase in H, with mm remaining fairly constant.</a:t>
            </a:r>
            <a:endParaRPr lang="en-US" dirty="0"/>
          </a:p>
        </p:txBody>
      </p:sp>
    </p:spTree>
    <p:extLst>
      <p:ext uri="{BB962C8B-B14F-4D97-AF65-F5344CB8AC3E}">
        <p14:creationId xmlns:p14="http://schemas.microsoft.com/office/powerpoint/2010/main" xmlns="" val="80303134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114</TotalTime>
  <Words>922</Words>
  <Application>Microsoft Office PowerPoint</Application>
  <PresentationFormat>On-screen Show (4:3)</PresentationFormat>
  <Paragraphs>71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Angles</vt:lpstr>
      <vt:lpstr>The determinants of Money Supply and Money multiplier BY Dr. Nityananda Patra</vt:lpstr>
      <vt:lpstr>Slide 2</vt:lpstr>
      <vt:lpstr>Slide 3</vt:lpstr>
      <vt:lpstr>Slide 4</vt:lpstr>
      <vt:lpstr>Slide 5</vt:lpstr>
      <vt:lpstr>Slide 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determinants of Money Supply and Money multiplier</dc:title>
  <dc:creator/>
  <cp:lastModifiedBy>User</cp:lastModifiedBy>
  <cp:revision>18</cp:revision>
  <dcterms:created xsi:type="dcterms:W3CDTF">2006-08-16T00:00:00Z</dcterms:created>
  <dcterms:modified xsi:type="dcterms:W3CDTF">2019-12-12T15:13:55Z</dcterms:modified>
</cp:coreProperties>
</file>