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1" r:id="rId6"/>
    <p:sldId id="262" r:id="rId7"/>
    <p:sldId id="263" r:id="rId8"/>
    <p:sldId id="264" r:id="rId9"/>
    <p:sldId id="265" r:id="rId10"/>
    <p:sldId id="271" r:id="rId11"/>
    <p:sldId id="272" r:id="rId12"/>
    <p:sldId id="267" r:id="rId13"/>
    <p:sldId id="270" r:id="rId14"/>
    <p:sldId id="268" r:id="rId15"/>
    <p:sldId id="27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41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1D8BD707-D9CF-40AE-B4C6-C98DA3205C09}" type="datetimeFigureOut">
              <a:rPr lang="en-US" smtClean="0"/>
              <a:pPr/>
              <a:t>12-Dec-19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12-Dec-19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12-Dec-19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12-Dec-19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12-Dec-19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12-Dec-19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12-Dec-19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12-Dec-19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12-Dec-19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12-Dec-19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12-Dec-19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D8BD707-D9CF-40AE-B4C6-C98DA3205C09}" type="datetimeFigureOut">
              <a:rPr lang="en-US" smtClean="0"/>
              <a:pPr/>
              <a:t>12-Dec-19</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00042"/>
            <a:ext cx="7958166" cy="1000132"/>
          </a:xfrm>
        </p:spPr>
        <p:txBody>
          <a:bodyPr>
            <a:noAutofit/>
          </a:bodyPr>
          <a:lstStyle/>
          <a:p>
            <a:pPr algn="just"/>
            <a:r>
              <a:rPr lang="en-US" sz="1800" b="1" dirty="0" smtClean="0">
                <a:solidFill>
                  <a:srgbClr val="7030A0"/>
                </a:solidFill>
              </a:rPr>
              <a:t>Keynesian’s Liquidity Preference Theory of </a:t>
            </a:r>
            <a:r>
              <a:rPr lang="en-US" sz="1800" b="1" dirty="0" smtClean="0">
                <a:solidFill>
                  <a:srgbClr val="7030A0"/>
                </a:solidFill>
              </a:rPr>
              <a:t>Interest</a:t>
            </a:r>
            <a:br>
              <a:rPr lang="en-US" sz="1800" b="1" dirty="0" smtClean="0">
                <a:solidFill>
                  <a:srgbClr val="7030A0"/>
                </a:solidFill>
              </a:rPr>
            </a:br>
            <a:r>
              <a:rPr lang="en-US" sz="1800" dirty="0" smtClean="0">
                <a:solidFill>
                  <a:srgbClr val="7030A0"/>
                </a:solidFill>
              </a:rPr>
              <a:t>By</a:t>
            </a:r>
            <a:br>
              <a:rPr lang="en-US" sz="1800" dirty="0" smtClean="0">
                <a:solidFill>
                  <a:srgbClr val="7030A0"/>
                </a:solidFill>
              </a:rPr>
            </a:br>
            <a:r>
              <a:rPr lang="en-US" sz="1800" dirty="0" smtClean="0">
                <a:solidFill>
                  <a:srgbClr val="7030A0"/>
                </a:solidFill>
              </a:rPr>
              <a:t>                                    Dr. </a:t>
            </a:r>
            <a:r>
              <a:rPr lang="en-US" sz="1800" dirty="0" err="1" smtClean="0">
                <a:solidFill>
                  <a:srgbClr val="7030A0"/>
                </a:solidFill>
              </a:rPr>
              <a:t>Nityananda</a:t>
            </a:r>
            <a:r>
              <a:rPr lang="en-US" sz="1800" dirty="0" smtClean="0">
                <a:solidFill>
                  <a:srgbClr val="7030A0"/>
                </a:solidFill>
              </a:rPr>
              <a:t> </a:t>
            </a:r>
            <a:r>
              <a:rPr lang="en-US" sz="1800" dirty="0" err="1" smtClean="0">
                <a:solidFill>
                  <a:srgbClr val="7030A0"/>
                </a:solidFill>
              </a:rPr>
              <a:t>Patra</a:t>
            </a:r>
            <a:endParaRPr lang="en-US" sz="1800" b="1" dirty="0">
              <a:solidFill>
                <a:srgbClr val="7030A0"/>
              </a:solidFill>
            </a:endParaRPr>
          </a:p>
        </p:txBody>
      </p:sp>
      <p:sp>
        <p:nvSpPr>
          <p:cNvPr id="3" name="Subtitle 2"/>
          <p:cNvSpPr>
            <a:spLocks noGrp="1"/>
          </p:cNvSpPr>
          <p:nvPr>
            <p:ph type="subTitle" idx="1"/>
          </p:nvPr>
        </p:nvSpPr>
        <p:spPr>
          <a:xfrm>
            <a:off x="457200" y="2133600"/>
            <a:ext cx="8305800" cy="4114800"/>
          </a:xfrm>
        </p:spPr>
        <p:txBody>
          <a:bodyPr>
            <a:normAutofit lnSpcReduction="10000"/>
          </a:bodyPr>
          <a:lstStyle/>
          <a:p>
            <a:pPr algn="l"/>
            <a:endParaRPr lang="en-US" sz="1400" dirty="0" smtClean="0">
              <a:solidFill>
                <a:schemeClr val="tx1"/>
              </a:solidFill>
            </a:endParaRPr>
          </a:p>
          <a:p>
            <a:pPr algn="l"/>
            <a:endParaRPr lang="en-US" sz="1400" dirty="0" smtClean="0">
              <a:solidFill>
                <a:schemeClr val="tx1"/>
              </a:solidFill>
            </a:endParaRPr>
          </a:p>
          <a:p>
            <a:pPr algn="just"/>
            <a:r>
              <a:rPr lang="en-US" sz="1600" dirty="0" smtClean="0">
                <a:solidFill>
                  <a:schemeClr val="tx1"/>
                </a:solidFill>
              </a:rPr>
              <a:t>According to Keynes , the rate of interest is not the reward for saving, as has been postulated by the classical economists, but the reward for surrendering liquidity for a certain period of time. To Keynes the rate of interest is a purely a </a:t>
            </a:r>
            <a:r>
              <a:rPr lang="en-US" sz="1600" b="1" dirty="0" smtClean="0">
                <a:solidFill>
                  <a:schemeClr val="tx1"/>
                </a:solidFill>
              </a:rPr>
              <a:t>monetary phenomenon </a:t>
            </a:r>
            <a:r>
              <a:rPr lang="en-US" sz="1600" dirty="0" smtClean="0">
                <a:solidFill>
                  <a:schemeClr val="tx1"/>
                </a:solidFill>
              </a:rPr>
              <a:t>and is determined by the </a:t>
            </a:r>
            <a:r>
              <a:rPr lang="en-US" sz="1600" b="1" dirty="0" smtClean="0">
                <a:solidFill>
                  <a:schemeClr val="tx1"/>
                </a:solidFill>
              </a:rPr>
              <a:t>demand for and supply of money. </a:t>
            </a:r>
            <a:r>
              <a:rPr lang="en-US" sz="1600" dirty="0" smtClean="0">
                <a:solidFill>
                  <a:schemeClr val="tx1"/>
                </a:solidFill>
              </a:rPr>
              <a:t>Since the supply of money  is determined by the Central bank  and remains fixed in the short run , the key role in interest rate determination is played by the  demand for money or Liquidity Preference. This is why the Keynesian theory  of interest rate determination is known as  the Liquidity preference  theory. This theory is explained below:</a:t>
            </a:r>
          </a:p>
          <a:p>
            <a:pPr algn="just"/>
            <a:endParaRPr lang="en-US" sz="1600" dirty="0" smtClean="0">
              <a:solidFill>
                <a:schemeClr val="tx1"/>
              </a:solidFill>
            </a:endParaRPr>
          </a:p>
          <a:p>
            <a:pPr algn="just"/>
            <a:r>
              <a:rPr lang="en-US" sz="1600" b="1" dirty="0" smtClean="0">
                <a:solidFill>
                  <a:schemeClr val="tx1"/>
                </a:solidFill>
              </a:rPr>
              <a:t>The Demand for Money</a:t>
            </a:r>
          </a:p>
          <a:p>
            <a:pPr algn="just"/>
            <a:r>
              <a:rPr lang="en-US" sz="1600" dirty="0" smtClean="0">
                <a:solidFill>
                  <a:schemeClr val="tx1"/>
                </a:solidFill>
              </a:rPr>
              <a:t>Let us assume that people hold only two assets , viz., money ( in the form of currency and demand deposits) and long term government bonds in their wealth portfolio. People’s demand for money depends on how they strike a balance between money holding and bond holding. This decision about balancing their wealth portfolio depends on two factors.</a:t>
            </a:r>
            <a:endParaRPr lang="en-US" sz="16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1214422"/>
            <a:ext cx="8183880" cy="4820618"/>
          </a:xfrm>
        </p:spPr>
        <p:txBody>
          <a:bodyPr>
            <a:normAutofit/>
          </a:bodyPr>
          <a:lstStyle/>
          <a:p>
            <a:r>
              <a:rPr lang="en-IN" sz="2400" dirty="0" smtClean="0"/>
              <a:t>The Effect of an Increase in Money Supply</a:t>
            </a:r>
            <a:endParaRPr lang="en-IN" sz="2400" dirty="0"/>
          </a:p>
        </p:txBody>
      </p:sp>
      <p:sp>
        <p:nvSpPr>
          <p:cNvPr id="3" name="Content Placeholder 2"/>
          <p:cNvSpPr>
            <a:spLocks noGrp="1"/>
          </p:cNvSpPr>
          <p:nvPr>
            <p:ph idx="1"/>
          </p:nvPr>
        </p:nvSpPr>
        <p:spPr/>
        <p:txBody>
          <a:bodyPr>
            <a:normAutofit fontScale="85000" lnSpcReduction="10000"/>
          </a:bodyPr>
          <a:lstStyle/>
          <a:p>
            <a:r>
              <a:rPr lang="en-US" dirty="0" smtClean="0"/>
              <a:t>If the central bank increases the supply of money from Ms 1 to Ms 2 by securities from the open market as shown in fig. 19.10. the rate of interest will from r1 to r2. This happens because at the original rate of interest, when the central bank increases the money supply from Ms 1 to Ms 2, there will be an excess supply of money. So people will utilize the extra money to buy bonds. As a result bond prices will rise. This will equivalent to a fall in the interest rate. However, this happens if and only if the demand for money curve is downward slopping throughout. </a:t>
            </a:r>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solidFill>
                  <a:srgbClr val="FF0000"/>
                </a:solidFill>
              </a:rPr>
              <a:t>The Effect of an increase in money supply</a:t>
            </a:r>
            <a:endParaRPr lang="en-IN" sz="3200" dirty="0">
              <a:solidFill>
                <a:srgbClr val="FF0000"/>
              </a:solidFill>
            </a:endParaRPr>
          </a:p>
        </p:txBody>
      </p:sp>
      <p:pic>
        <p:nvPicPr>
          <p:cNvPr id="4" name="Content Placeholder 3" descr="eco 6.jpg"/>
          <p:cNvPicPr>
            <a:picLocks noGrp="1" noChangeAspect="1"/>
          </p:cNvPicPr>
          <p:nvPr>
            <p:ph idx="1"/>
          </p:nvPr>
        </p:nvPicPr>
        <p:blipFill>
          <a:blip r:embed="rId2"/>
          <a:stretch>
            <a:fillRect/>
          </a:stretch>
        </p:blipFill>
        <p:spPr>
          <a:xfrm>
            <a:off x="571472" y="857232"/>
            <a:ext cx="3643338" cy="3808944"/>
          </a:xfrm>
        </p:spPr>
      </p:pic>
      <p:pic>
        <p:nvPicPr>
          <p:cNvPr id="25602" name="Picture 2" descr="C:\Users\LENOVO\Desktop\eco7.jpg"/>
          <p:cNvPicPr>
            <a:picLocks noChangeAspect="1" noChangeArrowheads="1"/>
          </p:cNvPicPr>
          <p:nvPr/>
        </p:nvPicPr>
        <p:blipFill>
          <a:blip r:embed="rId3"/>
          <a:srcRect/>
          <a:stretch>
            <a:fillRect/>
          </a:stretch>
        </p:blipFill>
        <p:spPr bwMode="auto">
          <a:xfrm>
            <a:off x="4714876" y="928670"/>
            <a:ext cx="3429024" cy="3726160"/>
          </a:xfrm>
          <a:prstGeom prst="rect">
            <a:avLst/>
          </a:prstGeom>
          <a:noFill/>
        </p:spPr>
      </p:pic>
      <p:pic>
        <p:nvPicPr>
          <p:cNvPr id="25603" name="Picture 3" descr="C:\Users\LENOVO\Desktop\eco5.jpg"/>
          <p:cNvPicPr>
            <a:picLocks noChangeAspect="1" noChangeArrowheads="1"/>
          </p:cNvPicPr>
          <p:nvPr/>
        </p:nvPicPr>
        <p:blipFill>
          <a:blip r:embed="rId4"/>
          <a:srcRect/>
          <a:stretch>
            <a:fillRect/>
          </a:stretch>
        </p:blipFill>
        <p:spPr bwMode="auto">
          <a:xfrm>
            <a:off x="214282" y="4786322"/>
            <a:ext cx="8660822" cy="1357322"/>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29264"/>
            <a:ext cx="8229600" cy="575296"/>
          </a:xfrm>
        </p:spPr>
        <p:txBody>
          <a:bodyPr>
            <a:normAutofit fontScale="90000"/>
          </a:bodyPr>
          <a:lstStyle/>
          <a:p>
            <a:r>
              <a:rPr lang="en-US" dirty="0" smtClean="0"/>
              <a:t>Limitations of the LPT</a:t>
            </a:r>
            <a:endParaRPr lang="en-US" dirty="0"/>
          </a:p>
        </p:txBody>
      </p:sp>
      <p:sp>
        <p:nvSpPr>
          <p:cNvPr id="3" name="Content Placeholder 2"/>
          <p:cNvSpPr>
            <a:spLocks noGrp="1"/>
          </p:cNvSpPr>
          <p:nvPr>
            <p:ph idx="1"/>
          </p:nvPr>
        </p:nvSpPr>
        <p:spPr>
          <a:xfrm>
            <a:off x="502920" y="530352"/>
            <a:ext cx="8183880" cy="4803648"/>
          </a:xfrm>
        </p:spPr>
        <p:txBody>
          <a:bodyPr>
            <a:normAutofit/>
          </a:bodyPr>
          <a:lstStyle/>
          <a:p>
            <a:pPr marL="0" indent="0">
              <a:buNone/>
            </a:pPr>
            <a:endParaRPr lang="en-US" dirty="0" smtClean="0"/>
          </a:p>
          <a:p>
            <a:pPr marL="0" indent="0">
              <a:buNone/>
            </a:pPr>
            <a:r>
              <a:rPr lang="en-US" sz="1400" dirty="0" smtClean="0">
                <a:latin typeface="Times New Roman" pitchFamily="18" charset="0"/>
                <a:cs typeface="Times New Roman" pitchFamily="18" charset="0"/>
              </a:rPr>
              <a:t>The main criticisms of the theory are the followings:</a:t>
            </a:r>
          </a:p>
          <a:p>
            <a:pPr>
              <a:buFont typeface="Wingdings" pitchFamily="2" charset="2"/>
              <a:buChar char="v"/>
            </a:pPr>
            <a:r>
              <a:rPr lang="en-US" sz="1400" dirty="0" smtClean="0">
                <a:latin typeface="Times New Roman" pitchFamily="18" charset="0"/>
                <a:cs typeface="Times New Roman" pitchFamily="18" charset="0"/>
              </a:rPr>
              <a:t>Neglect of real factors: According to him marginal product of capital does not play any role in interest rate determination.</a:t>
            </a:r>
          </a:p>
          <a:p>
            <a:pPr>
              <a:buFont typeface="Wingdings" pitchFamily="2" charset="2"/>
              <a:buChar char="v"/>
            </a:pPr>
            <a:r>
              <a:rPr lang="en-US" sz="1400" dirty="0" smtClean="0">
                <a:latin typeface="Times New Roman" pitchFamily="18" charset="0"/>
                <a:cs typeface="Times New Roman" pitchFamily="18" charset="0"/>
              </a:rPr>
              <a:t>Indeterminacy: we arrive at different rates of interest corresponding to different levels of income and different levels of income corresponding to different rates of interest. Thus Keynes’s theory is indeterminate.</a:t>
            </a:r>
          </a:p>
          <a:p>
            <a:pPr>
              <a:buFont typeface="Wingdings" pitchFamily="2" charset="2"/>
              <a:buChar char="v"/>
            </a:pPr>
            <a:r>
              <a:rPr lang="en-US" sz="1400" dirty="0" smtClean="0">
                <a:latin typeface="Times New Roman" pitchFamily="18" charset="0"/>
                <a:cs typeface="Times New Roman" pitchFamily="18" charset="0"/>
              </a:rPr>
              <a:t>Inconsistency: When we determine the rate of interest by equating the supply of money with its demand we assume that the speculative demand for money itself is a function of the interest rate. This means that interest rate has already been determined. So how can it play in interest rate determination? This still remains an unanswered question.</a:t>
            </a:r>
          </a:p>
          <a:p>
            <a:pPr>
              <a:buFont typeface="Wingdings" pitchFamily="2" charset="2"/>
              <a:buChar char="v"/>
            </a:pPr>
            <a:r>
              <a:rPr lang="en-US" sz="1400" dirty="0" smtClean="0">
                <a:latin typeface="Times New Roman" pitchFamily="18" charset="0"/>
                <a:cs typeface="Times New Roman" pitchFamily="18" charset="0"/>
              </a:rPr>
              <a:t>Importance of saving: Interest rate determination is strongly related to saving but this point was completely ignored by Keynes.</a:t>
            </a:r>
          </a:p>
          <a:p>
            <a:pPr>
              <a:buFont typeface="Wingdings" pitchFamily="2" charset="2"/>
              <a:buChar char="v"/>
            </a:pPr>
            <a:r>
              <a:rPr lang="en-US" sz="1400" dirty="0" smtClean="0">
                <a:latin typeface="Times New Roman" pitchFamily="18" charset="0"/>
                <a:cs typeface="Times New Roman" pitchFamily="18" charset="0"/>
              </a:rPr>
              <a:t>Both a monetary and a real phenomenon: Fig.19.12 makes the point clear. </a:t>
            </a:r>
          </a:p>
          <a:p>
            <a:pPr>
              <a:buFont typeface="Wingdings" pitchFamily="2" charset="2"/>
              <a:buChar char="v"/>
            </a:pPr>
            <a:endParaRPr lang="en-US" sz="1400" dirty="0" smtClean="0">
              <a:latin typeface="Times New Roman" pitchFamily="18" charset="0"/>
              <a:cs typeface="Times New Roman" pitchFamily="18" charset="0"/>
            </a:endParaRPr>
          </a:p>
          <a:p>
            <a:pPr>
              <a:buFont typeface="Wingdings" pitchFamily="2" charset="2"/>
              <a:buChar char="v"/>
            </a:pPr>
            <a:endParaRPr lang="en-US" sz="1400" dirty="0" smtClean="0">
              <a:latin typeface="Times New Roman" pitchFamily="18" charset="0"/>
              <a:cs typeface="Times New Roman" pitchFamily="18" charset="0"/>
            </a:endParaRPr>
          </a:p>
          <a:p>
            <a:pPr marL="0" indent="0">
              <a:buNone/>
            </a:pPr>
            <a:endParaRPr lang="en-US" sz="1400" dirty="0" smtClean="0">
              <a:latin typeface="Times New Roman" pitchFamily="18" charset="0"/>
              <a:cs typeface="Times New Roman" pitchFamily="18" charset="0"/>
            </a:endParaRPr>
          </a:p>
          <a:p>
            <a:pPr marL="0" indent="0">
              <a:buNone/>
            </a:pPr>
            <a:endParaRPr lang="en-US" sz="1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587235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24578" name="Picture 2" descr="C:\Users\LENOVO\Desktop\eco5.jpg"/>
          <p:cNvPicPr>
            <a:picLocks noGrp="1" noChangeAspect="1" noChangeArrowheads="1"/>
          </p:cNvPicPr>
          <p:nvPr>
            <p:ph idx="1"/>
          </p:nvPr>
        </p:nvPicPr>
        <p:blipFill>
          <a:blip r:embed="rId2"/>
          <a:srcRect/>
          <a:stretch>
            <a:fillRect/>
          </a:stretch>
        </p:blipFill>
        <p:spPr bwMode="auto">
          <a:xfrm>
            <a:off x="503238" y="1214423"/>
            <a:ext cx="8069290" cy="2786082"/>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486400"/>
            <a:ext cx="3535680" cy="548640"/>
          </a:xfrm>
        </p:spPr>
        <p:txBody>
          <a:bodyPr>
            <a:normAutofit fontScale="90000"/>
          </a:bodyPr>
          <a:lstStyle/>
          <a:p>
            <a:r>
              <a:rPr lang="en-US" dirty="0" smtClean="0"/>
              <a:t>Liquidity Trap</a:t>
            </a:r>
            <a:endParaRPr lang="en-US" dirty="0"/>
          </a:p>
        </p:txBody>
      </p:sp>
      <p:sp>
        <p:nvSpPr>
          <p:cNvPr id="3" name="Content Placeholder 2"/>
          <p:cNvSpPr>
            <a:spLocks noGrp="1"/>
          </p:cNvSpPr>
          <p:nvPr>
            <p:ph idx="1"/>
          </p:nvPr>
        </p:nvSpPr>
        <p:spPr>
          <a:xfrm>
            <a:off x="502920" y="530352"/>
            <a:ext cx="8183880" cy="4956048"/>
          </a:xfrm>
        </p:spPr>
        <p:txBody>
          <a:bodyPr>
            <a:normAutofit fontScale="92500"/>
          </a:bodyPr>
          <a:lstStyle/>
          <a:p>
            <a:pPr marL="0" indent="0">
              <a:buNone/>
            </a:pPr>
            <a:r>
              <a:rPr lang="en-US" dirty="0" smtClean="0"/>
              <a:t>Liquidity trap refers to a situation where the rate of interest is so low that people prefer to hold money rather to invest in bonds. At a very low interest rate , the money demand schedule become s infinitely elastic. In such a situation an increase in the money supply does not have any effect on the interest rate . An additional money created by the Central bank is absorbed by the people and businesses in the form of liquid balance. And this prevents the rate of interest from falling further. The situation of Liquidity trap is shown by Fig. 19.5</a:t>
            </a:r>
            <a:endParaRPr lang="en-US" dirty="0"/>
          </a:p>
        </p:txBody>
      </p:sp>
    </p:spTree>
    <p:extLst>
      <p:ext uri="{BB962C8B-B14F-4D97-AF65-F5344CB8AC3E}">
        <p14:creationId xmlns:p14="http://schemas.microsoft.com/office/powerpoint/2010/main" xmlns="" val="25225545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5286388"/>
            <a:ext cx="7829576" cy="748652"/>
          </a:xfrm>
        </p:spPr>
        <p:txBody>
          <a:bodyPr/>
          <a:lstStyle/>
          <a:p>
            <a:r>
              <a:rPr lang="en-US" dirty="0" smtClean="0"/>
              <a:t>              Liquidity Trap</a:t>
            </a:r>
            <a:endParaRPr lang="en-IN" dirty="0"/>
          </a:p>
        </p:txBody>
      </p:sp>
      <p:pic>
        <p:nvPicPr>
          <p:cNvPr id="4" name="Content Placeholder 3" descr="eco3.jpg"/>
          <p:cNvPicPr>
            <a:picLocks noGrp="1" noChangeAspect="1"/>
          </p:cNvPicPr>
          <p:nvPr>
            <p:ph idx="1"/>
          </p:nvPr>
        </p:nvPicPr>
        <p:blipFill>
          <a:blip r:embed="rId2"/>
          <a:stretch>
            <a:fillRect/>
          </a:stretch>
        </p:blipFill>
        <p:spPr>
          <a:xfrm>
            <a:off x="2668301" y="530225"/>
            <a:ext cx="3853436" cy="4187825"/>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4727448"/>
          </a:xfrm>
          <a:blipFill>
            <a:blip r:embed="rId2"/>
            <a:tile tx="0" ty="0" sx="100000" sy="100000" flip="none" algn="tl"/>
          </a:blipFill>
        </p:spPr>
        <p:txBody>
          <a:bodyPr>
            <a:noAutofit/>
          </a:bodyPr>
          <a:lstStyle/>
          <a:p>
            <a:pPr algn="just">
              <a:buFont typeface="Wingdings" pitchFamily="2" charset="2"/>
              <a:buChar char="q"/>
            </a:pPr>
            <a:endParaRPr lang="en-US" sz="2000" dirty="0" smtClean="0"/>
          </a:p>
          <a:p>
            <a:pPr algn="just">
              <a:buFont typeface="Wingdings" pitchFamily="2" charset="2"/>
              <a:buChar char="q"/>
            </a:pPr>
            <a:endParaRPr lang="en-US" sz="2000" dirty="0" smtClean="0"/>
          </a:p>
          <a:p>
            <a:pPr algn="just">
              <a:buFont typeface="Wingdings" pitchFamily="2" charset="2"/>
              <a:buChar char="q"/>
            </a:pPr>
            <a:r>
              <a:rPr lang="en-US" sz="2000" dirty="0" smtClean="0"/>
              <a:t>The first one is income. The higher the level of income, people want to hold more money for transaction purposes. </a:t>
            </a:r>
          </a:p>
          <a:p>
            <a:pPr algn="just">
              <a:buFont typeface="Wingdings" pitchFamily="2" charset="2"/>
              <a:buChar char="q"/>
            </a:pPr>
            <a:r>
              <a:rPr lang="en-US" sz="2000" dirty="0" smtClean="0"/>
              <a:t>The second one is the rate of interest. The higher the nominal rate of interest, the lower the speculative demand for money and thus the total demand for money. The main reason for this is that interest rate is the opportunity cost of holding money. In addition, if the present interest rate is higher than what people expect it to be in the future, they will like to hold more bonds and less money in their portfolio. The reason is that a fall in interest rate will increase the price of bonds and by holding bonds people can make capital gains.</a:t>
            </a:r>
            <a:endParaRPr 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Determinants of Total demand for Money : A Summary View</a:t>
            </a:r>
            <a:endParaRPr lang="en-US" sz="2400" dirty="0"/>
          </a:p>
        </p:txBody>
      </p:sp>
      <p:sp>
        <p:nvSpPr>
          <p:cNvPr id="3" name="Content Placeholder 2"/>
          <p:cNvSpPr>
            <a:spLocks noGrp="1"/>
          </p:cNvSpPr>
          <p:nvPr>
            <p:ph idx="1"/>
          </p:nvPr>
        </p:nvSpPr>
        <p:spPr>
          <a:xfrm>
            <a:off x="502920" y="530352"/>
            <a:ext cx="8183880" cy="4575048"/>
          </a:xfrm>
        </p:spPr>
        <p:txBody>
          <a:bodyPr/>
          <a:lstStyle/>
          <a:p>
            <a:pPr>
              <a:buFont typeface="Wingdings" pitchFamily="2" charset="2"/>
              <a:buChar char="q"/>
            </a:pPr>
            <a:endParaRPr lang="en-US" dirty="0" smtClean="0"/>
          </a:p>
          <a:p>
            <a:pPr>
              <a:buFont typeface="Wingdings" pitchFamily="2" charset="2"/>
              <a:buChar char="q"/>
            </a:pPr>
            <a:r>
              <a:rPr lang="en-US" sz="2400" dirty="0" smtClean="0"/>
              <a:t>So there are two main determinants of the demand for money as shown in Fig. 19.6 ( assuming that the price level remains constant</a:t>
            </a:r>
            <a:r>
              <a:rPr lang="en-US" dirty="0" smtClean="0"/>
              <a:t>)</a:t>
            </a:r>
          </a:p>
          <a:p>
            <a:pPr marL="0" indent="0">
              <a:buNone/>
            </a:pPr>
            <a:endParaRPr lang="en-US" dirty="0"/>
          </a:p>
        </p:txBody>
      </p:sp>
      <p:pic>
        <p:nvPicPr>
          <p:cNvPr id="1026" name="Picture 2"/>
          <p:cNvPicPr>
            <a:picLocks noChangeAspect="1" noChangeArrowheads="1"/>
          </p:cNvPicPr>
          <p:nvPr/>
        </p:nvPicPr>
        <p:blipFill>
          <a:blip r:embed="rId2">
            <a:duotone>
              <a:prstClr val="black"/>
              <a:schemeClr val="accent4">
                <a:tint val="45000"/>
                <a:satMod val="400000"/>
              </a:schemeClr>
            </a:duotone>
            <a:extLst>
              <a:ext uri="{BEBA8EAE-BF5A-486C-A8C5-ECC9F3942E4B}">
                <a14:imgProps xmlns:a14="http://schemas.microsoft.com/office/drawing/2010/main" xmlns="">
                  <a14:imgLayer r:embed="rId3">
                    <a14:imgEffect>
                      <a14:artisticCrisscrossEtching/>
                    </a14:imgEffect>
                  </a14:imgLayer>
                </a14:imgProps>
              </a:ext>
              <a:ext uri="{28A0092B-C50C-407E-A947-70E740481C1C}">
                <a14:useLocalDpi xmlns:a14="http://schemas.microsoft.com/office/drawing/2010/main" xmlns="" val="0"/>
              </a:ext>
            </a:extLst>
          </a:blip>
          <a:srcRect/>
          <a:stretch>
            <a:fillRect/>
          </a:stretch>
        </p:blipFill>
        <p:spPr bwMode="auto">
          <a:xfrm>
            <a:off x="609600" y="2514600"/>
            <a:ext cx="7696200" cy="2630488"/>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486400"/>
            <a:ext cx="8183880" cy="548640"/>
          </a:xfrm>
        </p:spPr>
        <p:txBody>
          <a:bodyPr>
            <a:normAutofit fontScale="90000"/>
          </a:bodyPr>
          <a:lstStyle/>
          <a:p>
            <a:r>
              <a:rPr lang="en-US" dirty="0" smtClean="0"/>
              <a:t>The Demand Curve of Money</a:t>
            </a:r>
            <a:endParaRPr lang="en-US" dirty="0"/>
          </a:p>
        </p:txBody>
      </p:sp>
      <p:sp>
        <p:nvSpPr>
          <p:cNvPr id="3" name="Content Placeholder 2"/>
          <p:cNvSpPr>
            <a:spLocks noGrp="1"/>
          </p:cNvSpPr>
          <p:nvPr>
            <p:ph idx="1"/>
          </p:nvPr>
        </p:nvSpPr>
        <p:spPr/>
        <p:txBody>
          <a:bodyPr>
            <a:normAutofit/>
          </a:bodyPr>
          <a:lstStyle/>
          <a:p>
            <a:pPr algn="just">
              <a:buNone/>
            </a:pPr>
            <a:r>
              <a:rPr lang="en-US" sz="2000" dirty="0" smtClean="0"/>
              <a:t>The total demand curve for money is downward sloping due to its speculative component, as shown in Fig. 19.7. And it is quite obvious the quantity of money demanded increases as interest rate falls or as nominal income rises. In Fig. 19.8 we draw two demand curves. The initial curve is </a:t>
            </a:r>
            <a:r>
              <a:rPr lang="en-US" sz="2000" dirty="0" err="1" smtClean="0"/>
              <a:t>M</a:t>
            </a:r>
            <a:r>
              <a:rPr lang="en-US" sz="1800" baseline="-25000" dirty="0" err="1" smtClean="0"/>
              <a:t>d</a:t>
            </a:r>
            <a:r>
              <a:rPr lang="en-US" sz="2000" dirty="0" smtClean="0"/>
              <a:t>(Y</a:t>
            </a:r>
            <a:r>
              <a:rPr lang="en-US" sz="2000" baseline="-25000" dirty="0" smtClean="0"/>
              <a:t>1</a:t>
            </a:r>
            <a:r>
              <a:rPr lang="en-US" sz="2000" dirty="0" smtClean="0"/>
              <a:t>). It is downward slopping due to inverse relationship between rate of interest and demand for money at the original income level Y1. Now if the level of income increases to Y2, the demand for money curve will shift to the right to M</a:t>
            </a:r>
            <a:r>
              <a:rPr lang="en-US" sz="2000" baseline="-25000" dirty="0" smtClean="0"/>
              <a:t>d2</a:t>
            </a:r>
            <a:r>
              <a:rPr lang="en-US" sz="2000" dirty="0" smtClean="0"/>
              <a:t>. This means that at the same level of interest (such as r</a:t>
            </a:r>
            <a:r>
              <a:rPr lang="en-US" sz="2000" baseline="-25000" dirty="0" smtClean="0"/>
              <a:t>1</a:t>
            </a:r>
            <a:r>
              <a:rPr lang="en-US" sz="2000" dirty="0" smtClean="0"/>
              <a:t>) more money (M</a:t>
            </a:r>
            <a:r>
              <a:rPr lang="en-US" sz="2000" baseline="-25000" dirty="0" smtClean="0"/>
              <a:t>d2</a:t>
            </a:r>
            <a:r>
              <a:rPr lang="en-US" sz="2000" dirty="0" smtClean="0"/>
              <a:t> instead of M</a:t>
            </a:r>
            <a:r>
              <a:rPr lang="en-US" sz="2000" baseline="-25000" dirty="0" smtClean="0"/>
              <a:t>d1</a:t>
            </a:r>
            <a:r>
              <a:rPr lang="en-US" sz="2000" dirty="0" smtClean="0"/>
              <a:t>) will be demanded (as shown by points A and b).</a:t>
            </a:r>
            <a:endParaRPr lang="en-US"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334000"/>
            <a:ext cx="8183880" cy="685800"/>
          </a:xfrm>
        </p:spPr>
        <p:txBody>
          <a:bodyPr>
            <a:noAutofit/>
          </a:bodyPr>
          <a:lstStyle/>
          <a:p>
            <a:r>
              <a:rPr lang="en-US" sz="2000" dirty="0" smtClean="0"/>
              <a:t>Fig. 19.7: The Total Demand Curve of Money as the Sum of its Two Components</a:t>
            </a:r>
            <a:endParaRPr lang="en-US" sz="2000" dirty="0"/>
          </a:p>
        </p:txBody>
      </p:sp>
      <p:sp>
        <p:nvSpPr>
          <p:cNvPr id="3" name="Content Placeholder 2"/>
          <p:cNvSpPr>
            <a:spLocks noGrp="1"/>
          </p:cNvSpPr>
          <p:nvPr>
            <p:ph idx="1"/>
          </p:nvPr>
        </p:nvSpPr>
        <p:spPr>
          <a:xfrm>
            <a:off x="502920" y="990600"/>
            <a:ext cx="8183880" cy="4267200"/>
          </a:xfrm>
        </p:spPr>
        <p:txBody>
          <a:bodyPr/>
          <a:lstStyle/>
          <a:p>
            <a:pPr marL="0" indent="0">
              <a:buNone/>
            </a:pPr>
            <a:endParaRPr lang="en-US" dirty="0"/>
          </a:p>
        </p:txBody>
      </p:sp>
      <p:pic>
        <p:nvPicPr>
          <p:cNvPr id="2051" name="Picture 3" descr="C:\Users\Patra's\Downloads\New Doc 2019-03-07 10.16.51_2.jpg"/>
          <p:cNvPicPr>
            <a:picLocks noChangeAspect="1" noChangeArrowheads="1"/>
          </p:cNvPicPr>
          <p:nvPr/>
        </p:nvPicPr>
        <p:blipFill>
          <a:blip r:embed="rId2" cstate="print">
            <a:duotone>
              <a:prstClr val="black"/>
              <a:schemeClr val="accent4">
                <a:tint val="45000"/>
                <a:satMod val="400000"/>
              </a:schemeClr>
            </a:duotone>
            <a:extLst>
              <a:ext uri="{28A0092B-C50C-407E-A947-70E740481C1C}">
                <a14:useLocalDpi xmlns:a14="http://schemas.microsoft.com/office/drawing/2010/main" xmlns="" val="0"/>
              </a:ext>
            </a:extLst>
          </a:blip>
          <a:srcRect/>
          <a:stretch>
            <a:fillRect/>
          </a:stretch>
        </p:blipFill>
        <p:spPr bwMode="auto">
          <a:xfrm>
            <a:off x="616945" y="1727982"/>
            <a:ext cx="7848600" cy="3225017"/>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486400"/>
            <a:ext cx="4297680" cy="609600"/>
          </a:xfrm>
        </p:spPr>
        <p:txBody>
          <a:bodyPr>
            <a:normAutofit fontScale="90000"/>
          </a:bodyPr>
          <a:lstStyle/>
          <a:p>
            <a:r>
              <a:rPr lang="en-US" sz="2000" dirty="0" smtClean="0"/>
              <a:t> Money Market Equilibrium and</a:t>
            </a:r>
            <a:br>
              <a:rPr lang="en-US" sz="2000" dirty="0" smtClean="0"/>
            </a:br>
            <a:r>
              <a:rPr lang="en-US" sz="2000" dirty="0" smtClean="0"/>
              <a:t> Interest Rate Determination</a:t>
            </a:r>
            <a:endParaRPr lang="en-US" sz="2000" dirty="0"/>
          </a:p>
        </p:txBody>
      </p:sp>
      <p:sp>
        <p:nvSpPr>
          <p:cNvPr id="3" name="Content Placeholder 2"/>
          <p:cNvSpPr>
            <a:spLocks noGrp="1"/>
          </p:cNvSpPr>
          <p:nvPr>
            <p:ph idx="1"/>
          </p:nvPr>
        </p:nvSpPr>
        <p:spPr>
          <a:xfrm>
            <a:off x="502920" y="530352"/>
            <a:ext cx="8183880" cy="4879848"/>
          </a:xfrm>
        </p:spPr>
        <p:txBody>
          <a:bodyPr>
            <a:normAutofit/>
          </a:bodyPr>
          <a:lstStyle/>
          <a:p>
            <a:pPr>
              <a:buNone/>
            </a:pPr>
            <a:endParaRPr lang="en-US" sz="2000" dirty="0" smtClean="0"/>
          </a:p>
          <a:p>
            <a:pPr>
              <a:buNone/>
            </a:pPr>
            <a:endParaRPr lang="en-US" sz="2000" dirty="0"/>
          </a:p>
          <a:p>
            <a:pPr>
              <a:buNone/>
            </a:pPr>
            <a:endParaRPr lang="en-US" sz="2000" dirty="0" smtClean="0"/>
          </a:p>
          <a:p>
            <a:pPr>
              <a:buNone/>
            </a:pPr>
            <a:endParaRPr lang="en-US" sz="2000" dirty="0"/>
          </a:p>
          <a:p>
            <a:pPr>
              <a:buNone/>
            </a:pPr>
            <a:r>
              <a:rPr lang="en-US" sz="2000" dirty="0" smtClean="0"/>
              <a:t>In Fig. 19.9 we show how the equilibrium rate of interest is determined. Here the money supply curve is Ms. It is vertical because the money supply is </a:t>
            </a:r>
            <a:r>
              <a:rPr lang="en-US" sz="2000" dirty="0" err="1" smtClean="0"/>
              <a:t>exogeneously</a:t>
            </a:r>
            <a:r>
              <a:rPr lang="en-US" sz="2000" dirty="0" smtClean="0"/>
              <a:t> determined and does not depend on people's spending </a:t>
            </a:r>
            <a:r>
              <a:rPr lang="en-US" sz="2000" dirty="0" err="1" smtClean="0"/>
              <a:t>behaviour</a:t>
            </a:r>
            <a:r>
              <a:rPr lang="en-US" sz="2000" dirty="0" smtClean="0"/>
              <a:t>. Now the downward sloping demand curve of money </a:t>
            </a:r>
            <a:r>
              <a:rPr lang="en-US" sz="2000" dirty="0" err="1" smtClean="0"/>
              <a:t>M</a:t>
            </a:r>
            <a:r>
              <a:rPr lang="en-US" sz="2000" baseline="-25000" dirty="0" err="1" smtClean="0"/>
              <a:t>d</a:t>
            </a:r>
            <a:r>
              <a:rPr lang="en-US" sz="2000" dirty="0" smtClean="0"/>
              <a:t> (shown in Fig. 19.9) intersects the money supply curve at point E.</a:t>
            </a:r>
            <a:endParaRPr 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4678680" cy="1051560"/>
          </a:xfrm>
        </p:spPr>
        <p:txBody>
          <a:bodyPr>
            <a:normAutofit/>
          </a:bodyPr>
          <a:lstStyle/>
          <a:p>
            <a:r>
              <a:rPr lang="en-US" sz="2000" dirty="0" smtClean="0"/>
              <a:t>Money Market Equilibrium and</a:t>
            </a:r>
            <a:br>
              <a:rPr lang="en-US" sz="2000" dirty="0" smtClean="0"/>
            </a:br>
            <a:r>
              <a:rPr lang="en-US" sz="2000" dirty="0" smtClean="0"/>
              <a:t> Interest Rate Determination</a:t>
            </a:r>
            <a:endParaRPr lang="en-US" sz="2000" dirty="0"/>
          </a:p>
        </p:txBody>
      </p:sp>
      <p:sp>
        <p:nvSpPr>
          <p:cNvPr id="3" name="Content Placeholder 2"/>
          <p:cNvSpPr>
            <a:spLocks noGrp="1"/>
          </p:cNvSpPr>
          <p:nvPr>
            <p:ph idx="1"/>
          </p:nvPr>
        </p:nvSpPr>
        <p:spPr>
          <a:xfrm>
            <a:off x="502920" y="530352"/>
            <a:ext cx="8183880" cy="4727448"/>
          </a:xfrm>
        </p:spPr>
        <p:txBody>
          <a:bodyPr>
            <a:normAutofit/>
          </a:bodyPr>
          <a:lstStyle/>
          <a:p>
            <a:endParaRPr lang="en-US" sz="1800" dirty="0" smtClean="0"/>
          </a:p>
          <a:p>
            <a:endParaRPr lang="en-US" sz="1800" dirty="0" smtClean="0"/>
          </a:p>
          <a:p>
            <a:r>
              <a:rPr lang="en-US" sz="1800" dirty="0" smtClean="0"/>
              <a:t>So the money market is in equilibrium at this point and the corresponding rate (re) is the equilibrium rate of interest. Since it is determined by demand function and supply of money, it is a purely monetary phenomenon.</a:t>
            </a:r>
            <a:endParaRPr lang="en-US" sz="1800" dirty="0"/>
          </a:p>
        </p:txBody>
      </p:sp>
      <p:pic>
        <p:nvPicPr>
          <p:cNvPr id="4" name="Picture 2" descr="C:\Users\Patra's\Downloads\New Doc 2019-03-07 10.16.51_3.jpg"/>
          <p:cNvPicPr>
            <a:picLocks noChangeAspect="1" noChangeArrowheads="1"/>
          </p:cNvPicPr>
          <p:nvPr/>
        </p:nvPicPr>
        <p:blipFill>
          <a:blip r:embed="rId2">
            <a:duotone>
              <a:prstClr val="black"/>
              <a:schemeClr val="accent4">
                <a:tint val="45000"/>
                <a:satMod val="400000"/>
              </a:schemeClr>
            </a:duotone>
            <a:extLst>
              <a:ext uri="{28A0092B-C50C-407E-A947-70E740481C1C}">
                <a14:useLocalDpi xmlns:a14="http://schemas.microsoft.com/office/drawing/2010/main" xmlns="" val="0"/>
              </a:ext>
            </a:extLst>
          </a:blip>
          <a:srcRect/>
          <a:stretch>
            <a:fillRect/>
          </a:stretch>
        </p:blipFill>
        <p:spPr bwMode="auto">
          <a:xfrm>
            <a:off x="762000" y="1143000"/>
            <a:ext cx="7620000" cy="3890596"/>
          </a:xfrm>
          <a:prstGeom prst="rect">
            <a:avLst/>
          </a:prstGeom>
          <a:noFill/>
          <a:effectLst>
            <a:outerShdw blurRad="50800" dist="50800" dir="5400000" algn="ctr" rotWithShape="0">
              <a:schemeClr val="accent2"/>
            </a:outerShdw>
          </a:effectLst>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181600"/>
            <a:ext cx="5364480" cy="381000"/>
          </a:xfrm>
        </p:spPr>
        <p:txBody>
          <a:bodyPr>
            <a:normAutofit fontScale="90000"/>
          </a:bodyPr>
          <a:lstStyle/>
          <a:p>
            <a:r>
              <a:rPr lang="en-US" sz="2000" dirty="0" smtClean="0"/>
              <a:t>What is the Logic of this Equilibrium?</a:t>
            </a:r>
            <a:endParaRPr lang="en-US" sz="2000" dirty="0"/>
          </a:p>
        </p:txBody>
      </p:sp>
      <p:sp>
        <p:nvSpPr>
          <p:cNvPr id="3" name="Content Placeholder 2"/>
          <p:cNvSpPr>
            <a:spLocks noGrp="1"/>
          </p:cNvSpPr>
          <p:nvPr>
            <p:ph idx="1"/>
          </p:nvPr>
        </p:nvSpPr>
        <p:spPr>
          <a:xfrm>
            <a:off x="502920" y="530352"/>
            <a:ext cx="8183880" cy="4651248"/>
          </a:xfrm>
        </p:spPr>
        <p:txBody>
          <a:bodyPr>
            <a:normAutofit/>
          </a:bodyPr>
          <a:lstStyle/>
          <a:p>
            <a:endParaRPr lang="en-US" sz="2000" dirty="0" smtClean="0"/>
          </a:p>
          <a:p>
            <a:endParaRPr lang="en-US" sz="2000" dirty="0" smtClean="0"/>
          </a:p>
          <a:p>
            <a:r>
              <a:rPr lang="en-US" sz="2000" dirty="0" smtClean="0"/>
              <a:t>To prove that re is indeed the equilibrium rate of interest, we have to disprove that no other rate of interest can be an equilibrium rate. Now suppose the rate of interest goes above re to r</a:t>
            </a:r>
            <a:r>
              <a:rPr lang="en-US" sz="2000" baseline="-25000" dirty="0" smtClean="0"/>
              <a:t>2</a:t>
            </a:r>
            <a:r>
              <a:rPr lang="en-US" sz="2000" dirty="0" smtClean="0"/>
              <a:t> and the money market is in disequilibrium. And AB measures the excess supply of money. Excess supply of money implies that people want to hold less money than what is available in the economy. What will people do with this extra money? Obviously they will buy bonds. So the demand for bonds will increase and the price of bonds will increase. This is equivalent to a fall in the rate of interest since the price of bonds is the reciprocal of the rate of interest.</a:t>
            </a:r>
            <a:endParaRPr lang="en-U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715000"/>
            <a:ext cx="5669280" cy="320040"/>
          </a:xfrm>
        </p:spPr>
        <p:txBody>
          <a:bodyPr>
            <a:normAutofit fontScale="90000"/>
          </a:bodyPr>
          <a:lstStyle/>
          <a:p>
            <a:r>
              <a:rPr lang="en-US" sz="2000" dirty="0" smtClean="0"/>
              <a:t>What is the Logic of this Equilibrium?</a:t>
            </a:r>
            <a:endParaRPr lang="en-US" sz="2000" dirty="0"/>
          </a:p>
        </p:txBody>
      </p:sp>
      <p:sp>
        <p:nvSpPr>
          <p:cNvPr id="3" name="Content Placeholder 2"/>
          <p:cNvSpPr>
            <a:spLocks noGrp="1"/>
          </p:cNvSpPr>
          <p:nvPr>
            <p:ph idx="1"/>
          </p:nvPr>
        </p:nvSpPr>
        <p:spPr>
          <a:xfrm>
            <a:off x="502920" y="530352"/>
            <a:ext cx="8183880" cy="4956048"/>
          </a:xfrm>
        </p:spPr>
        <p:txBody>
          <a:bodyPr>
            <a:normAutofit/>
          </a:bodyPr>
          <a:lstStyle/>
          <a:p>
            <a:endParaRPr lang="en-US" sz="2000" dirty="0" smtClean="0"/>
          </a:p>
          <a:p>
            <a:endParaRPr lang="en-US" sz="2000" dirty="0" smtClean="0"/>
          </a:p>
          <a:p>
            <a:endParaRPr lang="en-US" sz="2000" dirty="0" smtClean="0"/>
          </a:p>
          <a:p>
            <a:r>
              <a:rPr lang="en-US" sz="2000" dirty="0" smtClean="0"/>
              <a:t>By contrast, suppose the actual rate of interest falls below re to r</a:t>
            </a:r>
            <a:r>
              <a:rPr lang="en-US" sz="2000" baseline="-25000" dirty="0" smtClean="0"/>
              <a:t>1</a:t>
            </a:r>
            <a:r>
              <a:rPr lang="en-US" sz="2000" dirty="0" smtClean="0"/>
              <a:t>. As a result the money market is again in disequilibrium. Here CD measures excess demand for money. How will people meet the extra demand for money? Obviously by selling bonds. Since most people will be eager to sell bonds and very few people will like to buy bonds, the price of bonds will fall. This is equivalent to a rise in the rate of interest from r</a:t>
            </a:r>
            <a:r>
              <a:rPr lang="en-US" sz="2000" baseline="-25000" dirty="0" smtClean="0"/>
              <a:t>1</a:t>
            </a:r>
            <a:r>
              <a:rPr lang="en-US" sz="2000" dirty="0" smtClean="0"/>
              <a:t> to r</a:t>
            </a:r>
            <a:r>
              <a:rPr lang="en-US" sz="2000" baseline="-25000" dirty="0" smtClean="0"/>
              <a:t>2</a:t>
            </a:r>
            <a:endParaRPr lang="en-US" sz="2000" baseline="-25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250</TotalTime>
  <Words>1293</Words>
  <Application>Microsoft Office PowerPoint</Application>
  <PresentationFormat>On-screen Show (4:3)</PresentationFormat>
  <Paragraphs>52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Aspect</vt:lpstr>
      <vt:lpstr>Keynesian’s Liquidity Preference Theory of Interest By                                     Dr. Nityananda Patra</vt:lpstr>
      <vt:lpstr>Slide 2</vt:lpstr>
      <vt:lpstr>Determinants of Total demand for Money : A Summary View</vt:lpstr>
      <vt:lpstr>The Demand Curve of Money</vt:lpstr>
      <vt:lpstr>Fig. 19.7: The Total Demand Curve of Money as the Sum of its Two Components</vt:lpstr>
      <vt:lpstr> Money Market Equilibrium and  Interest Rate Determination</vt:lpstr>
      <vt:lpstr>Money Market Equilibrium and  Interest Rate Determination</vt:lpstr>
      <vt:lpstr>What is the Logic of this Equilibrium?</vt:lpstr>
      <vt:lpstr>What is the Logic of this Equilibrium?</vt:lpstr>
      <vt:lpstr>The Effect of an Increase in Money Supply</vt:lpstr>
      <vt:lpstr>The Effect of an increase in money supply</vt:lpstr>
      <vt:lpstr>Limitations of the LPT</vt:lpstr>
      <vt:lpstr>Slide 13</vt:lpstr>
      <vt:lpstr>Liquidity Trap</vt:lpstr>
      <vt:lpstr>              Liquidity Trap</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Keynesian’s Liquidity Preference Theory of Interest</dc:title>
  <dc:creator>User</dc:creator>
  <cp:lastModifiedBy>User</cp:lastModifiedBy>
  <cp:revision>62</cp:revision>
  <dcterms:created xsi:type="dcterms:W3CDTF">2006-08-16T00:00:00Z</dcterms:created>
  <dcterms:modified xsi:type="dcterms:W3CDTF">2019-12-12T15:22:20Z</dcterms:modified>
</cp:coreProperties>
</file>