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12-Dec-19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12-Dec-19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12-Dec-19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12-Dec-19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12-Dec-19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12-Dec-19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12-Dec-19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7620000" cy="990600"/>
          </a:xfrm>
        </p:spPr>
        <p:txBody>
          <a:bodyPr>
            <a:normAutofit/>
          </a:bodyPr>
          <a:lstStyle/>
          <a:p>
            <a:r>
              <a:rPr lang="en-US" sz="1600" b="0" dirty="0" err="1" smtClean="0">
                <a:solidFill>
                  <a:srgbClr val="FF0000"/>
                </a:solidFill>
                <a:latin typeface="+mn-lt"/>
              </a:rPr>
              <a:t>Baumoul’s</a:t>
            </a:r>
            <a:r>
              <a:rPr lang="en-US" sz="1600" b="0" dirty="0" smtClean="0">
                <a:solidFill>
                  <a:srgbClr val="FF0000"/>
                </a:solidFill>
                <a:latin typeface="+mn-lt"/>
              </a:rPr>
              <a:t> </a:t>
            </a:r>
            <a:r>
              <a:rPr lang="en-US" sz="1600" b="0" dirty="0" smtClean="0">
                <a:solidFill>
                  <a:srgbClr val="FF0000"/>
                </a:solidFill>
                <a:latin typeface="+mn-lt"/>
              </a:rPr>
              <a:t>Inventory </a:t>
            </a:r>
            <a:r>
              <a:rPr lang="en-US" sz="1600" b="0" dirty="0" smtClean="0">
                <a:solidFill>
                  <a:srgbClr val="FF0000"/>
                </a:solidFill>
                <a:latin typeface="+mn-lt"/>
              </a:rPr>
              <a:t>Theory</a:t>
            </a:r>
            <a:br>
              <a:rPr lang="en-US" sz="1600" b="0" dirty="0" smtClean="0">
                <a:solidFill>
                  <a:srgbClr val="FF0000"/>
                </a:solidFill>
                <a:latin typeface="+mn-lt"/>
              </a:rPr>
            </a:br>
            <a:r>
              <a:rPr lang="en-US" sz="1600" dirty="0" smtClean="0">
                <a:solidFill>
                  <a:srgbClr val="FF0000"/>
                </a:solidFill>
                <a:latin typeface="+mn-lt"/>
              </a:rPr>
              <a:t>BY</a:t>
            </a:r>
            <a:br>
              <a:rPr lang="en-US" sz="1600" dirty="0" smtClean="0">
                <a:solidFill>
                  <a:srgbClr val="FF0000"/>
                </a:solidFill>
                <a:latin typeface="+mn-lt"/>
              </a:rPr>
            </a:br>
            <a:r>
              <a:rPr lang="en-US" sz="1600" dirty="0" smtClean="0">
                <a:solidFill>
                  <a:srgbClr val="FF0000"/>
                </a:solidFill>
                <a:latin typeface="+mn-lt"/>
              </a:rPr>
              <a:t>Dr. </a:t>
            </a:r>
            <a:r>
              <a:rPr lang="en-US" sz="1600" dirty="0" err="1" smtClean="0">
                <a:solidFill>
                  <a:srgbClr val="FF0000"/>
                </a:solidFill>
                <a:latin typeface="+mn-lt"/>
              </a:rPr>
              <a:t>Nityananda</a:t>
            </a:r>
            <a:r>
              <a:rPr lang="en-US" sz="1600" dirty="0" smtClean="0">
                <a:solidFill>
                  <a:srgbClr val="FF0000"/>
                </a:solidFill>
                <a:latin typeface="+mn-lt"/>
              </a:rPr>
              <a:t> </a:t>
            </a:r>
            <a:r>
              <a:rPr lang="en-US" sz="1600" dirty="0" err="1" smtClean="0">
                <a:solidFill>
                  <a:srgbClr val="FF0000"/>
                </a:solidFill>
                <a:latin typeface="+mn-lt"/>
              </a:rPr>
              <a:t>Patra</a:t>
            </a:r>
            <a:r>
              <a:rPr lang="en-US" sz="1600" dirty="0" smtClean="0">
                <a:solidFill>
                  <a:srgbClr val="FF0000"/>
                </a:solidFill>
                <a:latin typeface="+mn-lt"/>
              </a:rPr>
              <a:t> </a:t>
            </a:r>
            <a:endParaRPr lang="en-US" sz="1600" b="0" dirty="0">
              <a:solidFill>
                <a:srgbClr val="FF0000"/>
              </a:solidFill>
              <a:latin typeface="+mn-lt"/>
            </a:endParaRPr>
          </a:p>
        </p:txBody>
      </p:sp>
      <p:sp>
        <p:nvSpPr>
          <p:cNvPr id="3" name="Subtitle 2"/>
          <p:cNvSpPr>
            <a:spLocks noGrp="1"/>
          </p:cNvSpPr>
          <p:nvPr>
            <p:ph type="subTitle" idx="1"/>
          </p:nvPr>
        </p:nvSpPr>
        <p:spPr>
          <a:xfrm>
            <a:off x="457200" y="1371600"/>
            <a:ext cx="8077200" cy="5486400"/>
          </a:xfrm>
        </p:spPr>
        <p:txBody>
          <a:bodyPr>
            <a:normAutofit/>
          </a:bodyPr>
          <a:lstStyle/>
          <a:p>
            <a:pPr algn="just"/>
            <a:r>
              <a:rPr lang="en-US" sz="2000" dirty="0" smtClean="0"/>
              <a:t>Prof. </a:t>
            </a:r>
            <a:r>
              <a:rPr lang="en-US" sz="2000" dirty="0" err="1" smtClean="0"/>
              <a:t>Baumoul</a:t>
            </a:r>
            <a:r>
              <a:rPr lang="en-US" sz="2000" dirty="0" smtClean="0"/>
              <a:t> explained the transaction demand for money in terms of inventory management . In his view people hold inventories of money for the same reasons that the companies hold stocks of finished goods. Individuals hold money because  they buy goods and services every now and then.</a:t>
            </a:r>
          </a:p>
          <a:p>
            <a:pPr algn="just"/>
            <a:r>
              <a:rPr lang="en-US" sz="2000" dirty="0" smtClean="0"/>
              <a:t>However , there is cost of holding money . Firstly, there is the opportunity cost in terms of loss of interest. Secondly there is the transaction cost – cost of transport and loss of earning due to time loss in withdrawing money from bank. They compare the benefit of holding money which yields no return and the cost of holding money and withdrawing it for the purpose of spending.</a:t>
            </a:r>
          </a:p>
          <a:p>
            <a:pPr algn="just"/>
            <a:r>
              <a:rPr lang="en-US" sz="2000" dirty="0" smtClean="0"/>
              <a:t>If he withdraws a large amount at a time , transaction cost will be low but interest loss will be high. Thus, the individual faces a trade-off. </a:t>
            </a:r>
            <a:r>
              <a:rPr lang="en-US" sz="2000" b="1" dirty="0" smtClean="0">
                <a:solidFill>
                  <a:srgbClr val="FF0000"/>
                </a:solidFill>
              </a:rPr>
              <a:t>According to </a:t>
            </a:r>
            <a:r>
              <a:rPr lang="en-US" sz="2000" b="1" dirty="0" err="1" smtClean="0">
                <a:solidFill>
                  <a:srgbClr val="FF0000"/>
                </a:solidFill>
              </a:rPr>
              <a:t>Baumoul</a:t>
            </a:r>
            <a:r>
              <a:rPr lang="en-US" sz="2000" b="1" dirty="0" smtClean="0">
                <a:solidFill>
                  <a:srgbClr val="FF0000"/>
                </a:solidFill>
              </a:rPr>
              <a:t> the optimum amount of cash-holding by a rational individual is determined by minimizing total cost</a:t>
            </a:r>
            <a:r>
              <a:rPr lang="en-US" sz="2000" dirty="0" smtClean="0">
                <a:solidFill>
                  <a:srgbClr val="FF0000"/>
                </a:solidFill>
              </a:rPr>
              <a:t> </a:t>
            </a:r>
            <a:r>
              <a:rPr lang="en-US" sz="2000" dirty="0" smtClean="0"/>
              <a:t>( i.e., interest loss and transaction cost ) associated with cash withdrawal from bank.</a:t>
            </a:r>
          </a:p>
          <a:p>
            <a:endParaRPr lang="en-US" sz="1400" dirty="0"/>
          </a:p>
        </p:txBody>
      </p:sp>
    </p:spTree>
    <p:extLst>
      <p:ext uri="{BB962C8B-B14F-4D97-AF65-F5344CB8AC3E}">
        <p14:creationId xmlns:p14="http://schemas.microsoft.com/office/powerpoint/2010/main" xmlns="" val="1433522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a:bodyPr>
          <a:lstStyle/>
          <a:p>
            <a:pPr marL="0" indent="0" algn="just">
              <a:buNone/>
            </a:pPr>
            <a:r>
              <a:rPr lang="en-US" sz="2000" dirty="0" smtClean="0"/>
              <a:t>Suppose we denote the salary of the individual by </a:t>
            </a:r>
            <a:r>
              <a:rPr lang="en-US" sz="2000" dirty="0" err="1" smtClean="0"/>
              <a:t>Rs</a:t>
            </a:r>
            <a:r>
              <a:rPr lang="en-US" sz="2000" dirty="0" smtClean="0"/>
              <a:t>. Y which is equal to </a:t>
            </a:r>
            <a:r>
              <a:rPr lang="en-US" sz="2000" dirty="0" err="1" smtClean="0"/>
              <a:t>Rs</a:t>
            </a:r>
            <a:r>
              <a:rPr lang="en-US" sz="2000" dirty="0" smtClean="0"/>
              <a:t>. 15,000, the average amount of cash he withdraws each time he goes to the bank by C, the number of trips he makes to the bank by N and transaction cost he incurs each time by t. </a:t>
            </a:r>
          </a:p>
          <a:p>
            <a:pPr marL="0" indent="0" algn="just">
              <a:buNone/>
            </a:pPr>
            <a:r>
              <a:rPr lang="en-US" sz="2000" dirty="0" smtClean="0"/>
              <a:t>(1) Under the first scheme when he withdraws the whole amount of money at the beginning of a month i.e., one withdrawal then N = Y/C Rs.15000/Rs.15,000 = 1, C= Y</a:t>
            </a:r>
          </a:p>
          <a:p>
            <a:pPr marL="0" indent="0" algn="just">
              <a:buNone/>
            </a:pPr>
            <a:r>
              <a:rPr lang="en-US" sz="2000" dirty="0" smtClean="0"/>
              <a:t>(2) </a:t>
            </a:r>
            <a:r>
              <a:rPr lang="en-US" sz="2000" dirty="0"/>
              <a:t>Under the </a:t>
            </a:r>
            <a:r>
              <a:rPr lang="en-US" sz="2000" dirty="0" smtClean="0"/>
              <a:t>second  scheme i.e.,  Two withdrawals in a Month then </a:t>
            </a:r>
          </a:p>
          <a:p>
            <a:pPr marL="0" indent="0" algn="just">
              <a:buNone/>
            </a:pPr>
            <a:r>
              <a:rPr lang="en-US" sz="2000" dirty="0" smtClean="0"/>
              <a:t>N= </a:t>
            </a:r>
            <a:r>
              <a:rPr lang="en-US" sz="2000" dirty="0" err="1" smtClean="0"/>
              <a:t>Rs</a:t>
            </a:r>
            <a:r>
              <a:rPr lang="en-US" sz="2000" dirty="0" smtClean="0"/>
              <a:t>. 15,000/</a:t>
            </a:r>
            <a:r>
              <a:rPr lang="en-US" sz="2000" dirty="0" err="1" smtClean="0"/>
              <a:t>Rs</a:t>
            </a:r>
            <a:r>
              <a:rPr lang="en-US" sz="2000" dirty="0" smtClean="0"/>
              <a:t>. 7,500=2  and in the </a:t>
            </a:r>
          </a:p>
          <a:p>
            <a:pPr marL="0" indent="0" algn="just">
              <a:buNone/>
            </a:pPr>
            <a:r>
              <a:rPr lang="en-US" sz="2000" dirty="0" smtClean="0"/>
              <a:t>(3) Third case , N = Rs.15000/Rs.5000=3 </a:t>
            </a:r>
          </a:p>
          <a:p>
            <a:pPr marL="0" indent="0" algn="just">
              <a:buNone/>
            </a:pPr>
            <a:r>
              <a:rPr lang="en-US" sz="2000" dirty="0" smtClean="0"/>
              <a:t>Now, the interest lost by the person by holding money is the average amount of money holding times the current rate of interest. Since the average amount of money held is half of cash withdrawal each time [ i.e., C/2], the loss of interest in the first scheme is </a:t>
            </a:r>
            <a:r>
              <a:rPr lang="en-US" sz="2000" dirty="0" err="1" smtClean="0"/>
              <a:t>r.C</a:t>
            </a:r>
            <a:r>
              <a:rPr lang="en-US" sz="2000" dirty="0" smtClean="0"/>
              <a:t>/2 = 4/100*15,000/2= </a:t>
            </a:r>
            <a:r>
              <a:rPr lang="en-US" sz="2000" dirty="0" err="1" smtClean="0"/>
              <a:t>Rs</a:t>
            </a:r>
            <a:r>
              <a:rPr lang="en-US" sz="2000" dirty="0" smtClean="0"/>
              <a:t>. 300; in the second case it is 4/100*7,500/2= </a:t>
            </a:r>
            <a:r>
              <a:rPr lang="en-US" sz="2000" dirty="0" err="1" smtClean="0"/>
              <a:t>Rs</a:t>
            </a:r>
            <a:r>
              <a:rPr lang="en-US" sz="2000" dirty="0" smtClean="0"/>
              <a:t>. 150 and in the third case it is 4/100*5,000/2= </a:t>
            </a:r>
            <a:r>
              <a:rPr lang="en-US" sz="2000" dirty="0" err="1" smtClean="0"/>
              <a:t>Rs</a:t>
            </a:r>
            <a:r>
              <a:rPr lang="en-US" sz="2000" dirty="0" smtClean="0"/>
              <a:t>. 100 ( here we are assuming rate of interest is 4%).</a:t>
            </a:r>
          </a:p>
          <a:p>
            <a:pPr marL="0" indent="0" algn="just">
              <a:buNone/>
            </a:pPr>
            <a:r>
              <a:rPr lang="en-US" sz="2000" dirty="0" smtClean="0"/>
              <a:t>Thus the total cost incurred is written as : </a:t>
            </a:r>
          </a:p>
          <a:p>
            <a:pPr marL="0" indent="0" algn="just">
              <a:buNone/>
            </a:pPr>
            <a:endParaRPr lang="en-US" sz="2000" dirty="0"/>
          </a:p>
        </p:txBody>
      </p:sp>
    </p:spTree>
    <p:extLst>
      <p:ext uri="{BB962C8B-B14F-4D97-AF65-F5344CB8AC3E}">
        <p14:creationId xmlns:p14="http://schemas.microsoft.com/office/powerpoint/2010/main" xmlns="" val="30175719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1"/>
            <a:ext cx="8229600" cy="4483967"/>
          </a:xfrm>
        </p:spPr>
        <p:txBody>
          <a:bodyPr>
            <a:normAutofit fontScale="77500" lnSpcReduction="20000"/>
          </a:bodyPr>
          <a:lstStyle/>
          <a:p>
            <a:pPr marL="0" indent="0" algn="just">
              <a:buNone/>
            </a:pPr>
            <a:r>
              <a:rPr lang="en-US" sz="2000" dirty="0" smtClean="0"/>
              <a:t>Total cost = </a:t>
            </a:r>
            <a:r>
              <a:rPr lang="en-US" sz="2000" dirty="0" err="1" smtClean="0"/>
              <a:t>tN</a:t>
            </a:r>
            <a:r>
              <a:rPr lang="en-US" sz="2000" dirty="0" smtClean="0"/>
              <a:t>+ </a:t>
            </a:r>
            <a:r>
              <a:rPr lang="en-US" sz="2000" dirty="0" err="1" smtClean="0"/>
              <a:t>r.C</a:t>
            </a:r>
            <a:r>
              <a:rPr lang="en-US" sz="2000" dirty="0" smtClean="0"/>
              <a:t>/2</a:t>
            </a:r>
          </a:p>
          <a:p>
            <a:pPr marL="0" indent="0" algn="just">
              <a:buNone/>
            </a:pPr>
            <a:r>
              <a:rPr lang="en-US" sz="2000" dirty="0" smtClean="0"/>
              <a:t>Where t stands for transaction cost.</a:t>
            </a:r>
          </a:p>
          <a:p>
            <a:pPr marL="0" indent="0" algn="just">
              <a:buNone/>
            </a:pPr>
            <a:r>
              <a:rPr lang="en-US" sz="2000" dirty="0" smtClean="0"/>
              <a:t>Since N= Y/C, total cost = Y/C*t+ </a:t>
            </a:r>
            <a:r>
              <a:rPr lang="en-US" sz="2000" dirty="0" err="1" smtClean="0"/>
              <a:t>r.C</a:t>
            </a:r>
            <a:r>
              <a:rPr lang="en-US" sz="2000" dirty="0" smtClean="0"/>
              <a:t>/2</a:t>
            </a:r>
          </a:p>
          <a:p>
            <a:pPr marL="0" indent="0" algn="just">
              <a:buNone/>
            </a:pPr>
            <a:r>
              <a:rPr lang="en-US" sz="2000" dirty="0" smtClean="0"/>
              <a:t>Now a little manipulation shows that the average amount of cash withdrawal which </a:t>
            </a:r>
            <a:r>
              <a:rPr lang="en-US" sz="2000" dirty="0" err="1" smtClean="0"/>
              <a:t>minimises</a:t>
            </a:r>
            <a:r>
              <a:rPr lang="en-US" sz="2000" dirty="0" smtClean="0"/>
              <a:t> cost is expressed as follows</a:t>
            </a:r>
          </a:p>
          <a:p>
            <a:pPr marL="0" indent="0" algn="just">
              <a:buNone/>
            </a:pPr>
            <a:endParaRPr lang="en-US" sz="2000" dirty="0" smtClean="0"/>
          </a:p>
          <a:p>
            <a:pPr marL="0" indent="0" algn="just">
              <a:buNone/>
            </a:pPr>
            <a:r>
              <a:rPr lang="en-US" sz="2000" dirty="0" smtClean="0"/>
              <a:t>C= 2tY/r</a:t>
            </a:r>
          </a:p>
          <a:p>
            <a:pPr marL="0" indent="0" algn="just">
              <a:buNone/>
            </a:pPr>
            <a:r>
              <a:rPr lang="en-US" sz="2000" dirty="0" smtClean="0"/>
              <a:t>This is known as Baumoul’s square root formula. The formula suggests that the average amount of cash withdrawal by an individual which </a:t>
            </a:r>
            <a:r>
              <a:rPr lang="en-US" sz="2000" dirty="0" err="1" smtClean="0"/>
              <a:t>minimises</a:t>
            </a:r>
            <a:r>
              <a:rPr lang="en-US" sz="2000" smtClean="0"/>
              <a:t> cost </a:t>
            </a:r>
            <a:r>
              <a:rPr lang="en-US" sz="2000" dirty="0" smtClean="0"/>
              <a:t>is the square root of 2 times transaction cost (t) multiplied by the size of his monthly income (Y) and divide by the interest rate (r). </a:t>
            </a:r>
          </a:p>
          <a:p>
            <a:pPr marL="0" indent="0" algn="just">
              <a:buNone/>
            </a:pPr>
            <a:r>
              <a:rPr lang="en-US" sz="2000" dirty="0" smtClean="0"/>
              <a:t>From the square root formula it follows that higher the transaction cost , the less will be the number of trips to the banks and larger will be the money holding. By contrast , a rise of the rate of interest will reduce money holding because by holding money , a person will lose interest rate. Thus there is an inverse relationship between the rate of interest and transaction demand for money. So the transactions demand curve for money </a:t>
            </a:r>
            <a:r>
              <a:rPr lang="en-US" sz="2000" dirty="0" err="1" smtClean="0"/>
              <a:t>M</a:t>
            </a:r>
            <a:r>
              <a:rPr lang="en-US" sz="2000" baseline="-25000" dirty="0" err="1" smtClean="0"/>
              <a:t>dt</a:t>
            </a:r>
            <a:r>
              <a:rPr lang="en-US" sz="2000" dirty="0" smtClean="0"/>
              <a:t> is downward sloping with respect to the rate of interest, as shown in Fig. 20.5.</a:t>
            </a:r>
            <a:endParaRPr lang="en-US" sz="2000" dirty="0"/>
          </a:p>
          <a:p>
            <a:pPr marL="0" indent="0" algn="just">
              <a:buNone/>
            </a:pPr>
            <a:endParaRPr lang="en-US" sz="2000" dirty="0" smtClean="0"/>
          </a:p>
          <a:p>
            <a:pPr marL="0" indent="0" algn="just">
              <a:buNone/>
            </a:pPr>
            <a:r>
              <a:rPr lang="en-US" sz="2000" dirty="0"/>
              <a:t>.</a:t>
            </a:r>
          </a:p>
        </p:txBody>
      </p:sp>
    </p:spTree>
    <p:extLst>
      <p:ext uri="{BB962C8B-B14F-4D97-AF65-F5344CB8AC3E}">
        <p14:creationId xmlns:p14="http://schemas.microsoft.com/office/powerpoint/2010/main" xmlns="" val="4742924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normAutofit/>
          </a:bodyPr>
          <a:lstStyle/>
          <a:p>
            <a:r>
              <a:rPr lang="en-US" sz="2400" dirty="0" smtClean="0"/>
              <a:t>Fig. 20.4: Income flow and Transaction Demand for Money</a:t>
            </a:r>
            <a:endParaRPr lang="en-US" sz="2400" dirty="0"/>
          </a:p>
        </p:txBody>
      </p:sp>
      <p:pic>
        <p:nvPicPr>
          <p:cNvPr id="5" name="Content Placeholder 4" descr="eco 8.jpg"/>
          <p:cNvPicPr>
            <a:picLocks noGrp="1" noChangeAspect="1"/>
          </p:cNvPicPr>
          <p:nvPr>
            <p:ph idx="1"/>
          </p:nvPr>
        </p:nvPicPr>
        <p:blipFill>
          <a:blip r:embed="rId2"/>
          <a:stretch>
            <a:fillRect/>
          </a:stretch>
        </p:blipFill>
        <p:spPr>
          <a:xfrm>
            <a:off x="395536" y="1628801"/>
            <a:ext cx="7344815" cy="4695800"/>
          </a:xfrm>
        </p:spPr>
      </p:pic>
    </p:spTree>
    <p:extLst>
      <p:ext uri="{BB962C8B-B14F-4D97-AF65-F5344CB8AC3E}">
        <p14:creationId xmlns:p14="http://schemas.microsoft.com/office/powerpoint/2010/main" xmlns="" val="36824729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4690864" cy="708688"/>
          </a:xfrm>
        </p:spPr>
        <p:txBody>
          <a:bodyPr>
            <a:normAutofit/>
          </a:bodyPr>
          <a:lstStyle/>
          <a:p>
            <a:r>
              <a:rPr lang="en-US" sz="2000" dirty="0" smtClean="0"/>
              <a:t>Fig. 20.5: Transactions demand for money</a:t>
            </a:r>
            <a:endParaRPr lang="en-US" sz="2000" dirty="0"/>
          </a:p>
        </p:txBody>
      </p:sp>
      <p:sp>
        <p:nvSpPr>
          <p:cNvPr id="3" name="Content Placeholder 2"/>
          <p:cNvSpPr>
            <a:spLocks noGrp="1"/>
          </p:cNvSpPr>
          <p:nvPr>
            <p:ph idx="1"/>
          </p:nvPr>
        </p:nvSpPr>
        <p:spPr>
          <a:xfrm>
            <a:off x="457200" y="1556792"/>
            <a:ext cx="8229600" cy="4767808"/>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pic>
        <p:nvPicPr>
          <p:cNvPr id="1026" name="Picture 2" descr="C:\Users\Patra's\Downloads\New Doc 2019-04-09 07.51.42_1.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403648" y="1844824"/>
            <a:ext cx="6120680" cy="25922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033989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r>
              <a:rPr lang="en-US" sz="2000" dirty="0" smtClean="0"/>
              <a:t>Policy Implications of Interest Elasticity of Transactions Demand for Money</a:t>
            </a:r>
            <a:endParaRPr lang="en-US" sz="2000" dirty="0"/>
          </a:p>
        </p:txBody>
      </p:sp>
      <p:sp>
        <p:nvSpPr>
          <p:cNvPr id="3" name="Content Placeholder 2"/>
          <p:cNvSpPr>
            <a:spLocks noGrp="1"/>
          </p:cNvSpPr>
          <p:nvPr>
            <p:ph idx="1"/>
          </p:nvPr>
        </p:nvSpPr>
        <p:spPr/>
        <p:txBody>
          <a:bodyPr>
            <a:normAutofit/>
          </a:bodyPr>
          <a:lstStyle/>
          <a:p>
            <a:pPr marL="0" indent="0">
              <a:buNone/>
            </a:pPr>
            <a:r>
              <a:rPr lang="en-US" dirty="0" smtClean="0"/>
              <a:t>If transactions demand for money is elastic with respect to the rate of interest monetary policy becomes effective. This conclusion is in sharp contrast with one which is derived when the speculative demand for money is fairly interest elastic. When the speculative demand for money is completely elastic at a particular rate of interest ( the liquidity trap case) monetary policy is completely inoperative i.e., powerless in influencing the macroeconomic variables of the economy.</a:t>
            </a:r>
            <a:endParaRPr lang="en-US" dirty="0"/>
          </a:p>
        </p:txBody>
      </p:sp>
    </p:spTree>
    <p:extLst>
      <p:ext uri="{BB962C8B-B14F-4D97-AF65-F5344CB8AC3E}">
        <p14:creationId xmlns:p14="http://schemas.microsoft.com/office/powerpoint/2010/main" xmlns="" val="152887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TotalTime>
  <Words>735</Words>
  <Application>Microsoft Office PowerPoint</Application>
  <PresentationFormat>On-screen Show (4:3)</PresentationFormat>
  <Paragraphs>30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Flow</vt:lpstr>
      <vt:lpstr>Baumoul’s Inventory Theory BY Dr. Nityananda Patra </vt:lpstr>
      <vt:lpstr>Slide 2</vt:lpstr>
      <vt:lpstr>Slide 3</vt:lpstr>
      <vt:lpstr>Fig. 20.4: Income flow and Transaction Demand for Money</vt:lpstr>
      <vt:lpstr>Fig. 20.5: Transactions demand for money</vt:lpstr>
      <vt:lpstr>Policy Implications of Interest Elasticity of Transactions Demand for Money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Baumoul’s Inventory Theory</dc:title>
  <dc:creator>Patra's</dc:creator>
  <cp:lastModifiedBy>User</cp:lastModifiedBy>
  <cp:revision>30</cp:revision>
  <dcterms:created xsi:type="dcterms:W3CDTF">2006-08-16T00:00:00Z</dcterms:created>
  <dcterms:modified xsi:type="dcterms:W3CDTF">2019-12-12T15:18:24Z</dcterms:modified>
</cp:coreProperties>
</file>