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12-Dec-19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12-Dec-19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23104" y="210635"/>
            <a:ext cx="5648623" cy="3797477"/>
          </a:xfrm>
        </p:spPr>
        <p:txBody>
          <a:bodyPr/>
          <a:lstStyle/>
          <a:p>
            <a:r>
              <a:rPr lang="en-US" dirty="0" smtClean="0"/>
              <a:t>Balanced Budget Multiplier</a:t>
            </a:r>
            <a:br>
              <a:rPr lang="en-US" dirty="0" smtClean="0"/>
            </a:br>
            <a:r>
              <a:rPr lang="en-US" dirty="0" smtClean="0"/>
              <a:t>Date of </a:t>
            </a:r>
            <a:r>
              <a:rPr lang="en-US" smtClean="0"/>
              <a:t>Lecture </a:t>
            </a:r>
            <a:r>
              <a:rPr lang="en-US" smtClean="0"/>
              <a:t>05/03/2019</a:t>
            </a:r>
            <a:br>
              <a:rPr lang="en-US" smtClean="0"/>
            </a:br>
            <a:r>
              <a:rPr lang="en-US" smtClean="0"/>
              <a:t>             </a:t>
            </a:r>
            <a:r>
              <a:rPr lang="en-US" smtClean="0"/>
              <a:t>BY</a:t>
            </a:r>
            <a:r>
              <a:rPr lang="en-US" dirty="0" smtClean="0"/>
              <a:t/>
            </a:r>
            <a:br>
              <a:rPr lang="en-US" dirty="0" smtClean="0"/>
            </a:br>
            <a:r>
              <a:rPr lang="en-US" dirty="0" smtClean="0">
                <a:solidFill>
                  <a:srgbClr val="7030A0"/>
                </a:solidFill>
              </a:rPr>
              <a:t>Dr. </a:t>
            </a:r>
            <a:r>
              <a:rPr lang="en-US" dirty="0" err="1" smtClean="0">
                <a:solidFill>
                  <a:srgbClr val="7030A0"/>
                </a:solidFill>
              </a:rPr>
              <a:t>Nityananda</a:t>
            </a:r>
            <a:r>
              <a:rPr lang="en-US" dirty="0" smtClean="0">
                <a:solidFill>
                  <a:srgbClr val="7030A0"/>
                </a:solidFill>
              </a:rPr>
              <a:t> </a:t>
            </a:r>
            <a:r>
              <a:rPr lang="en-US" dirty="0" err="1" smtClean="0">
                <a:solidFill>
                  <a:srgbClr val="7030A0"/>
                </a:solidFill>
              </a:rPr>
              <a:t>Patra</a:t>
            </a:r>
            <a:endParaRPr lang="en-US" dirty="0">
              <a:solidFill>
                <a:srgbClr val="7030A0"/>
              </a:solidFill>
            </a:endParaRPr>
          </a:p>
        </p:txBody>
      </p:sp>
      <p:sp>
        <p:nvSpPr>
          <p:cNvPr id="3" name="Subtitle 2"/>
          <p:cNvSpPr>
            <a:spLocks noGrp="1"/>
          </p:cNvSpPr>
          <p:nvPr>
            <p:ph type="subTitle" idx="1"/>
          </p:nvPr>
        </p:nvSpPr>
        <p:spPr>
          <a:xfrm rot="19140000">
            <a:off x="2274475" y="3273172"/>
            <a:ext cx="6488938" cy="1229501"/>
          </a:xfrm>
        </p:spPr>
        <p:txBody>
          <a:bodyPr/>
          <a:lstStyle/>
          <a:p>
            <a:pPr marR="0" lvl="0" algn="just">
              <a:lnSpc>
                <a:spcPct val="115000"/>
              </a:lnSpc>
              <a:spcBef>
                <a:spcPts val="0"/>
              </a:spcBef>
              <a:spcAft>
                <a:spcPts val="1000"/>
              </a:spcAft>
            </a:pPr>
            <a:r>
              <a:rPr lang="en-US" b="1" dirty="0">
                <a:latin typeface="Calibri"/>
                <a:ea typeface="Times New Roman"/>
                <a:cs typeface="Times New Roman"/>
              </a:rPr>
              <a:t>(a) Only autonomous or lump-sum taxation,</a:t>
            </a:r>
            <a:endParaRPr lang="en-US" sz="1100" dirty="0">
              <a:latin typeface="Calibri"/>
              <a:ea typeface="Times New Roman"/>
              <a:cs typeface="Times New Roman"/>
            </a:endParaRPr>
          </a:p>
          <a:p>
            <a:r>
              <a:rPr lang="en-US" b="1" dirty="0">
                <a:latin typeface="Calibri"/>
                <a:ea typeface="Times New Roman"/>
                <a:cs typeface="Times New Roman"/>
              </a:rPr>
              <a:t>(b) Taxes are positive function of </a:t>
            </a:r>
            <a:r>
              <a:rPr lang="en-US" b="1" dirty="0" smtClean="0">
                <a:latin typeface="Calibri"/>
                <a:ea typeface="Times New Roman"/>
                <a:cs typeface="Times New Roman"/>
              </a:rPr>
              <a:t>income</a:t>
            </a:r>
            <a:endParaRPr lang="en-US" dirty="0"/>
          </a:p>
        </p:txBody>
      </p:sp>
    </p:spTree>
    <p:extLst>
      <p:ext uri="{BB962C8B-B14F-4D97-AF65-F5344CB8AC3E}">
        <p14:creationId xmlns="" xmlns:p14="http://schemas.microsoft.com/office/powerpoint/2010/main" val="2560396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b="1" dirty="0">
                <a:latin typeface="Calibri" pitchFamily="34" charset="0"/>
                <a:cs typeface="Calibri" pitchFamily="34" charset="0"/>
              </a:rPr>
              <a:t>(b) Induced Investment and Thrift:</a:t>
            </a:r>
            <a:br>
              <a:rPr lang="en-US" sz="1400" b="1" dirty="0">
                <a:latin typeface="Calibri" pitchFamily="34" charset="0"/>
                <a:cs typeface="Calibri" pitchFamily="34" charset="0"/>
              </a:rPr>
            </a:br>
            <a:endParaRPr lang="en-US" sz="1400" b="1" dirty="0">
              <a:latin typeface="Calibri" pitchFamily="34" charset="0"/>
              <a:cs typeface="Calibri" pitchFamily="34" charset="0"/>
            </a:endParaRPr>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381000" y="1100628"/>
                <a:ext cx="8305800" cy="3852372"/>
              </a:xfrm>
            </p:spPr>
            <p:txBody>
              <a:bodyPr/>
              <a:lstStyle/>
              <a:p>
                <a:endParaRPr lang="en-US" sz="1200" dirty="0" smtClean="0">
                  <a:latin typeface="Calibri" pitchFamily="34" charset="0"/>
                  <a:ea typeface="Times New Roman"/>
                  <a:cs typeface="Calibri" pitchFamily="34" charset="0"/>
                </a:endParaRPr>
              </a:p>
              <a:p>
                <a:endParaRPr lang="en-US" sz="1200" dirty="0">
                  <a:latin typeface="Calibri" pitchFamily="34" charset="0"/>
                  <a:ea typeface="Times New Roman"/>
                  <a:cs typeface="Calibri" pitchFamily="34" charset="0"/>
                </a:endParaRPr>
              </a:p>
              <a:p>
                <a:endParaRPr lang="en-US" sz="1200" dirty="0" smtClean="0">
                  <a:latin typeface="Calibri" pitchFamily="34" charset="0"/>
                  <a:ea typeface="Times New Roman"/>
                  <a:cs typeface="Calibri" pitchFamily="34" charset="0"/>
                </a:endParaRPr>
              </a:p>
              <a:p>
                <a:pPr marL="0" algn="just">
                  <a:lnSpc>
                    <a:spcPct val="115000"/>
                  </a:lnSpc>
                  <a:spcBef>
                    <a:spcPts val="0"/>
                  </a:spcBef>
                  <a:spcAft>
                    <a:spcPts val="1000"/>
                  </a:spcAft>
                </a:pPr>
                <a:r>
                  <a:rPr lang="en-US" sz="1200" dirty="0" smtClean="0">
                    <a:latin typeface="Calibri" pitchFamily="34" charset="0"/>
                    <a:ea typeface="Times New Roman"/>
                    <a:cs typeface="Calibri" pitchFamily="34" charset="0"/>
                  </a:rPr>
                  <a:t>The </a:t>
                </a:r>
                <a:r>
                  <a:rPr lang="en-US" sz="1200" dirty="0">
                    <a:latin typeface="Calibri" pitchFamily="34" charset="0"/>
                    <a:ea typeface="Times New Roman"/>
                    <a:cs typeface="Calibri" pitchFamily="34" charset="0"/>
                  </a:rPr>
                  <a:t>paradox can be developed further if we assume that investment is non-autonomous or induced. We now </a:t>
                </a:r>
                <a:r>
                  <a:rPr lang="en-US" sz="1200" dirty="0" smtClean="0">
                    <a:latin typeface="Calibri" pitchFamily="34" charset="0"/>
                    <a:ea typeface="Times New Roman"/>
                    <a:cs typeface="Calibri" pitchFamily="34" charset="0"/>
                  </a:rPr>
                  <a:t>argue that </a:t>
                </a:r>
                <a:r>
                  <a:rPr lang="en-US" sz="1200" dirty="0">
                    <a:latin typeface="Calibri" pitchFamily="34" charset="0"/>
                    <a:ea typeface="Times New Roman"/>
                    <a:cs typeface="Calibri" pitchFamily="34" charset="0"/>
                  </a:rPr>
                  <a:t>investment increases with income. So the investment line slopes upward (with positive rather than zero slope). The slope of the line measures the marginal propensity to invest which is expre4ssed as i= </a:t>
                </a:r>
                <a14:m>
                  <m:oMath xmlns:m="http://schemas.openxmlformats.org/officeDocument/2006/math">
                    <m:r>
                      <a:rPr lang="en-US" sz="1200" i="1">
                        <a:effectLst/>
                        <a:latin typeface="Cambria Math"/>
                        <a:ea typeface="Times New Roman"/>
                        <a:cs typeface="Times New Roman"/>
                      </a:rPr>
                      <m:t>∆</m:t>
                    </m:r>
                    <m:r>
                      <a:rPr lang="en-US" sz="1200" i="1">
                        <a:effectLst/>
                        <a:latin typeface="Cambria Math"/>
                        <a:ea typeface="Times New Roman"/>
                        <a:cs typeface="Times New Roman"/>
                      </a:rPr>
                      <m:t>𝐼𝑝</m:t>
                    </m:r>
                    <m:r>
                      <a:rPr lang="en-US" sz="1200" i="1">
                        <a:effectLst/>
                        <a:latin typeface="Cambria Math"/>
                        <a:ea typeface="Times New Roman"/>
                        <a:cs typeface="Times New Roman"/>
                      </a:rPr>
                      <m:t>/∆</m:t>
                    </m:r>
                    <m:r>
                      <a:rPr lang="en-US" sz="1200" i="1">
                        <a:effectLst/>
                        <a:latin typeface="Cambria Math"/>
                        <a:ea typeface="Times New Roman"/>
                        <a:cs typeface="Times New Roman"/>
                      </a:rPr>
                      <m:t>𝑌</m:t>
                    </m:r>
                  </m:oMath>
                </a14:m>
                <a:r>
                  <a:rPr lang="en-US" sz="1200" dirty="0">
                    <a:effectLst/>
                    <a:latin typeface="Calibri" pitchFamily="34" charset="0"/>
                    <a:ea typeface="Times New Roman"/>
                    <a:cs typeface="Calibri" pitchFamily="34" charset="0"/>
                  </a:rPr>
                  <a:t> . Here ∆</a:t>
                </a:r>
                <a:r>
                  <a:rPr lang="en-US" sz="1200" dirty="0" err="1">
                    <a:effectLst/>
                    <a:latin typeface="Calibri" pitchFamily="34" charset="0"/>
                    <a:ea typeface="Times New Roman"/>
                    <a:cs typeface="Calibri" pitchFamily="34" charset="0"/>
                  </a:rPr>
                  <a:t>Ip</a:t>
                </a:r>
                <a:r>
                  <a:rPr lang="en-US" sz="1200" dirty="0">
                    <a:effectLst/>
                    <a:latin typeface="Calibri" pitchFamily="34" charset="0"/>
                    <a:ea typeface="Times New Roman"/>
                    <a:cs typeface="Calibri" pitchFamily="34" charset="0"/>
                  </a:rPr>
                  <a:t> is the absolute change in induced private investment and ∆Y is the absolute change in national income. In figure </a:t>
                </a:r>
                <a:r>
                  <a:rPr lang="en-US" sz="1200" dirty="0" smtClean="0">
                    <a:effectLst/>
                    <a:latin typeface="Calibri" pitchFamily="34" charset="0"/>
                    <a:ea typeface="Times New Roman"/>
                    <a:cs typeface="Calibri" pitchFamily="34" charset="0"/>
                  </a:rPr>
                  <a:t>10.8 </a:t>
                </a:r>
                <a:r>
                  <a:rPr lang="en-US" sz="1200" dirty="0">
                    <a:effectLst/>
                    <a:latin typeface="Calibri" pitchFamily="34" charset="0"/>
                    <a:ea typeface="Times New Roman"/>
                    <a:cs typeface="Calibri" pitchFamily="34" charset="0"/>
                  </a:rPr>
                  <a:t>we again consider the effect of an upward shift of the saving schedule. We are now able to explain the paradox fully in the sense that not only does increased saving bring about a lower level of income and investment but it also leads, ultimately, to less being saved. The effect is produced because people now have lesser ability to save at lower levels of income. Their plan (or desire) to save more has been frustrated by the fall in income which a fall in saving causes</a:t>
                </a:r>
                <a:r>
                  <a:rPr lang="en-US" dirty="0">
                    <a:effectLst/>
                    <a:latin typeface="Calibri"/>
                    <a:ea typeface="Times New Roman"/>
                    <a:cs typeface="Times New Roman"/>
                  </a:rPr>
                  <a:t>. </a:t>
                </a:r>
                <a:r>
                  <a:rPr lang="en-US" dirty="0">
                    <a:latin typeface="Calibri"/>
                    <a:ea typeface="Times New Roman"/>
                    <a:cs typeface="Times New Roman"/>
                  </a:rPr>
                  <a:t>The paradox can be stated as follows</a:t>
                </a:r>
                <a:r>
                  <a:rPr lang="en-US" dirty="0" smtClean="0">
                    <a:latin typeface="Calibri"/>
                    <a:ea typeface="Times New Roman"/>
                    <a:cs typeface="Times New Roman"/>
                  </a:rPr>
                  <a:t>: </a:t>
                </a:r>
                <a:r>
                  <a:rPr lang="en-US" sz="1400" dirty="0"/>
                  <a:t>An increased desire to save may lead to a fall in the actual saving of the community. (This simply means that sometimes the cure is worse than the disease).</a:t>
                </a:r>
              </a:p>
              <a:p>
                <a:pPr marL="0" marR="0" algn="just">
                  <a:lnSpc>
                    <a:spcPct val="115000"/>
                  </a:lnSpc>
                  <a:spcBef>
                    <a:spcPts val="0"/>
                  </a:spcBef>
                  <a:spcAft>
                    <a:spcPts val="1000"/>
                  </a:spcAft>
                </a:pPr>
                <a:endParaRPr lang="en-US" sz="1400" dirty="0">
                  <a:effectLst/>
                  <a:latin typeface="Calibri"/>
                  <a:ea typeface="Times New Roman"/>
                  <a:cs typeface="Times New Roman"/>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81000" y="1100628"/>
                <a:ext cx="8305800" cy="3852372"/>
              </a:xfrm>
              <a:blipFill rotWithShape="1">
                <a:blip r:embed="rId2"/>
                <a:stretch>
                  <a:fillRect l="-220" r="-734"/>
                </a:stretch>
              </a:blipFill>
            </p:spPr>
            <p:txBody>
              <a:bodyPr/>
              <a:lstStyle/>
              <a:p>
                <a:r>
                  <a:rPr lang="en-US">
                    <a:noFill/>
                  </a:rPr>
                  <a:t> </a:t>
                </a:r>
              </a:p>
            </p:txBody>
          </p:sp>
        </mc:Fallback>
      </mc:AlternateContent>
    </p:spTree>
    <p:extLst>
      <p:ext uri="{BB962C8B-B14F-4D97-AF65-F5344CB8AC3E}">
        <p14:creationId xmlns="" xmlns:p14="http://schemas.microsoft.com/office/powerpoint/2010/main" val="486104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pic>
        <p:nvPicPr>
          <p:cNvPr id="4" name="Content Placeholder 3"/>
          <p:cNvPicPr>
            <a:picLocks noGrp="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001359" y="1524000"/>
            <a:ext cx="5163507" cy="3155950"/>
          </a:xfrm>
          <a:prstGeom prst="rect">
            <a:avLst/>
          </a:prstGeom>
          <a:ln>
            <a:noFill/>
          </a:ln>
          <a:effectLst>
            <a:softEdge rad="112500"/>
          </a:effectLst>
        </p:spPr>
      </p:pic>
    </p:spTree>
    <p:extLst>
      <p:ext uri="{BB962C8B-B14F-4D97-AF65-F5344CB8AC3E}">
        <p14:creationId xmlns="" xmlns:p14="http://schemas.microsoft.com/office/powerpoint/2010/main" val="1574594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err="1" smtClean="0">
                <a:latin typeface="Calibri" pitchFamily="34" charset="0"/>
                <a:cs typeface="Calibri" pitchFamily="34" charset="0"/>
              </a:rPr>
              <a:t>Contd</a:t>
            </a:r>
            <a:r>
              <a:rPr lang="en-US" sz="1400" dirty="0" smtClean="0">
                <a:latin typeface="Calibri" pitchFamily="34" charset="0"/>
                <a:cs typeface="Calibri" pitchFamily="34" charset="0"/>
              </a:rPr>
              <a:t>……..</a:t>
            </a:r>
            <a:endParaRPr lang="en-US" sz="1400"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endParaRPr lang="en-US" sz="1200" b="0" dirty="0" smtClean="0">
              <a:latin typeface="Calibri" pitchFamily="34" charset="0"/>
              <a:cs typeface="Calibri" pitchFamily="34" charset="0"/>
            </a:endParaRPr>
          </a:p>
          <a:p>
            <a:endParaRPr lang="en-US" sz="1200" b="0" dirty="0">
              <a:latin typeface="Calibri" pitchFamily="34" charset="0"/>
              <a:cs typeface="Calibri" pitchFamily="34" charset="0"/>
            </a:endParaRPr>
          </a:p>
          <a:p>
            <a:endParaRPr lang="en-US" sz="1200" b="0" dirty="0" smtClean="0">
              <a:latin typeface="Calibri" pitchFamily="34" charset="0"/>
              <a:cs typeface="Calibri" pitchFamily="34" charset="0"/>
            </a:endParaRPr>
          </a:p>
          <a:p>
            <a:r>
              <a:rPr lang="en-US" sz="1200" b="0" dirty="0" smtClean="0">
                <a:latin typeface="Calibri" pitchFamily="34" charset="0"/>
                <a:cs typeface="Calibri" pitchFamily="34" charset="0"/>
              </a:rPr>
              <a:t>Keynes </a:t>
            </a:r>
            <a:r>
              <a:rPr lang="en-US" sz="1200" b="0" dirty="0">
                <a:latin typeface="Calibri" pitchFamily="34" charset="0"/>
                <a:cs typeface="Calibri" pitchFamily="34" charset="0"/>
              </a:rPr>
              <a:t>also pointed out that the effect of increase in thriftiness also depends upon the state of the economy. During inflation an increase in thriftiness or a decrease in consumption expenditure is desirable because it may act an anti-inflationary measure, by eliminating the excess demand pressure. If, on the other hand, the economy suffers from deep depression , with widespread unemployment, the consequence of an increase in thriftiness could be quite disastrous. It would take the economy into a cumulative (vicious) deflationary spiral. Thus if planners and policy makers attempt to ‘tighten our belts’ during depression, the problem is likely to be more serious. In other words, the depression is likely to be made even worse. As J.M. Keynes himself commented: “When you save even five shillings you put a man out of work for a day”</a:t>
            </a:r>
          </a:p>
        </p:txBody>
      </p:sp>
    </p:spTree>
    <p:extLst>
      <p:ext uri="{BB962C8B-B14F-4D97-AF65-F5344CB8AC3E}">
        <p14:creationId xmlns="" xmlns:p14="http://schemas.microsoft.com/office/powerpoint/2010/main" val="2981110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b="1" spc="400" dirty="0">
                <a:solidFill>
                  <a:srgbClr val="000000"/>
                </a:solidFill>
                <a:latin typeface="Calibri"/>
                <a:ea typeface="Times New Roman"/>
                <a:cs typeface="Times New Roman"/>
              </a:rPr>
              <a:t>(a) Only autonomous or lump-sum taxation</a:t>
            </a: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152400" y="1100628"/>
                <a:ext cx="8191500" cy="3776172"/>
              </a:xfrm>
            </p:spPr>
            <p:txBody>
              <a:bodyPr>
                <a:normAutofit/>
              </a:bodyPr>
              <a:lstStyle/>
              <a:p>
                <a:pPr lvl="0"/>
                <a:r>
                  <a:rPr lang="en-US" dirty="0"/>
                  <a:t>Given a simple model</a:t>
                </a:r>
              </a:p>
              <a:p>
                <a:r>
                  <a:rPr lang="en-US" dirty="0"/>
                  <a:t>Y=C+I</a:t>
                </a:r>
                <a:r>
                  <a:rPr lang="en-US" baseline="-25000" dirty="0"/>
                  <a:t>0</a:t>
                </a:r>
                <a:r>
                  <a:rPr lang="en-US" dirty="0"/>
                  <a:t>+G</a:t>
                </a:r>
                <a:r>
                  <a:rPr lang="en-US" baseline="-25000" dirty="0"/>
                  <a:t>0</a:t>
                </a:r>
                <a:endParaRPr lang="en-US" dirty="0"/>
              </a:p>
              <a:p>
                <a:r>
                  <a:rPr lang="en-US" dirty="0"/>
                  <a:t>Where C= C</a:t>
                </a:r>
                <a:r>
                  <a:rPr lang="en-US" baseline="-25000" dirty="0"/>
                  <a:t>0</a:t>
                </a:r>
                <a:r>
                  <a:rPr lang="en-US" dirty="0"/>
                  <a:t> +</a:t>
                </a:r>
                <a:r>
                  <a:rPr lang="en-US" dirty="0" err="1"/>
                  <a:t>bY</a:t>
                </a:r>
                <a:r>
                  <a:rPr lang="en-US" baseline="-25000" dirty="0" err="1"/>
                  <a:t>d</a:t>
                </a:r>
                <a:r>
                  <a:rPr lang="en-US" dirty="0"/>
                  <a:t> and </a:t>
                </a:r>
                <a:r>
                  <a:rPr lang="en-US" dirty="0" err="1"/>
                  <a:t>Y</a:t>
                </a:r>
                <a:r>
                  <a:rPr lang="en-US" baseline="-25000" dirty="0" err="1"/>
                  <a:t>d</a:t>
                </a:r>
                <a:r>
                  <a:rPr lang="en-US" dirty="0"/>
                  <a:t>=Y-T, 0&lt;b&lt;1, T=T</a:t>
                </a:r>
                <a:r>
                  <a:rPr lang="en-US" baseline="-25000" dirty="0"/>
                  <a:t>0</a:t>
                </a:r>
                <a:endParaRPr lang="en-US" dirty="0"/>
              </a:p>
              <a:p>
                <a:r>
                  <a:rPr lang="en-US" dirty="0"/>
                  <a:t>Thus Y= C</a:t>
                </a:r>
                <a:r>
                  <a:rPr lang="en-US" baseline="-25000" dirty="0"/>
                  <a:t>0</a:t>
                </a:r>
                <a:r>
                  <a:rPr lang="en-US" dirty="0"/>
                  <a:t> +bY</a:t>
                </a:r>
                <a:r>
                  <a:rPr lang="en-US" baseline="-25000" dirty="0"/>
                  <a:t>d</a:t>
                </a:r>
                <a:r>
                  <a:rPr lang="en-US" dirty="0"/>
                  <a:t>+I</a:t>
                </a:r>
                <a:r>
                  <a:rPr lang="en-US" baseline="-25000" dirty="0"/>
                  <a:t>0</a:t>
                </a:r>
                <a:r>
                  <a:rPr lang="en-US" dirty="0"/>
                  <a:t>+G</a:t>
                </a:r>
                <a:r>
                  <a:rPr lang="en-US" baseline="-25000" dirty="0"/>
                  <a:t>0</a:t>
                </a:r>
                <a:endParaRPr lang="en-US" dirty="0"/>
              </a:p>
              <a:p>
                <a:r>
                  <a:rPr lang="en-US" dirty="0"/>
                  <a:t>= C</a:t>
                </a:r>
                <a:r>
                  <a:rPr lang="en-US" baseline="-25000" dirty="0"/>
                  <a:t>0</a:t>
                </a:r>
                <a:r>
                  <a:rPr lang="en-US" dirty="0"/>
                  <a:t> +</a:t>
                </a:r>
                <a:r>
                  <a:rPr lang="en-US" dirty="0" smtClean="0"/>
                  <a:t>b(Y-T</a:t>
                </a:r>
                <a:r>
                  <a:rPr lang="en-US" baseline="-25000" dirty="0" smtClean="0"/>
                  <a:t>0</a:t>
                </a:r>
                <a:r>
                  <a:rPr lang="en-US" dirty="0" smtClean="0"/>
                  <a:t>) </a:t>
                </a:r>
                <a:r>
                  <a:rPr lang="en-US" dirty="0"/>
                  <a:t>+I</a:t>
                </a:r>
                <a:r>
                  <a:rPr lang="en-US" baseline="-25000" dirty="0"/>
                  <a:t>0</a:t>
                </a:r>
                <a:r>
                  <a:rPr lang="en-US" dirty="0"/>
                  <a:t>+G</a:t>
                </a:r>
                <a:r>
                  <a:rPr lang="en-US" baseline="-25000" dirty="0"/>
                  <a:t>0</a:t>
                </a:r>
                <a:endParaRPr lang="en-US" dirty="0"/>
              </a:p>
              <a:p>
                <a:pPr lvl="0"/>
                <a:r>
                  <a:rPr lang="en-US" dirty="0"/>
                  <a:t>Y-</a:t>
                </a:r>
                <a:r>
                  <a:rPr lang="en-US" dirty="0" err="1"/>
                  <a:t>bY</a:t>
                </a:r>
                <a:r>
                  <a:rPr lang="en-US" dirty="0"/>
                  <a:t>= C</a:t>
                </a:r>
                <a:r>
                  <a:rPr lang="en-US" baseline="-25000" dirty="0"/>
                  <a:t>0</a:t>
                </a:r>
                <a:r>
                  <a:rPr lang="en-US" dirty="0"/>
                  <a:t>-bT</a:t>
                </a:r>
                <a:r>
                  <a:rPr lang="en-US" baseline="-25000" dirty="0"/>
                  <a:t>0</a:t>
                </a:r>
                <a:r>
                  <a:rPr lang="en-US" dirty="0"/>
                  <a:t>+I</a:t>
                </a:r>
                <a:r>
                  <a:rPr lang="en-US" baseline="-25000" dirty="0"/>
                  <a:t>0</a:t>
                </a:r>
                <a:r>
                  <a:rPr lang="en-US" dirty="0"/>
                  <a:t>+G</a:t>
                </a:r>
                <a:r>
                  <a:rPr lang="en-US" baseline="-25000" dirty="0"/>
                  <a:t>0</a:t>
                </a:r>
                <a:endParaRPr lang="en-US" dirty="0"/>
              </a:p>
              <a:p>
                <a:pPr lvl="0"/>
                <a:r>
                  <a:rPr lang="en-US" dirty="0"/>
                  <a:t>Ȳ= </a:t>
                </a:r>
                <a:r>
                  <a:rPr lang="en-US" dirty="0" smtClean="0"/>
                  <a:t>1*( </a:t>
                </a:r>
                <a:r>
                  <a:rPr lang="en-US" dirty="0"/>
                  <a:t>C</a:t>
                </a:r>
                <a:r>
                  <a:rPr lang="en-US" baseline="-25000" dirty="0"/>
                  <a:t>0</a:t>
                </a:r>
                <a:r>
                  <a:rPr lang="en-US" dirty="0"/>
                  <a:t> +</a:t>
                </a:r>
                <a:r>
                  <a:rPr lang="en-US" dirty="0" smtClean="0"/>
                  <a:t>bY</a:t>
                </a:r>
                <a:r>
                  <a:rPr lang="en-US" baseline="-25000" dirty="0" smtClean="0"/>
                  <a:t>d</a:t>
                </a:r>
                <a:r>
                  <a:rPr lang="en-US" dirty="0" smtClean="0"/>
                  <a:t>+I</a:t>
                </a:r>
                <a:r>
                  <a:rPr lang="en-US" baseline="-25000" dirty="0" smtClean="0"/>
                  <a:t>0</a:t>
                </a:r>
                <a:r>
                  <a:rPr lang="en-US" dirty="0" smtClean="0"/>
                  <a:t>+G</a:t>
                </a:r>
                <a:r>
                  <a:rPr lang="en-US" baseline="-25000" dirty="0" smtClean="0"/>
                  <a:t>0</a:t>
                </a:r>
                <a:r>
                  <a:rPr lang="en-US" dirty="0"/>
                  <a:t/>
                </a:r>
                <a:r>
                  <a:rPr lang="en-US" dirty="0" smtClean="0"/>
                  <a:t>)/(1-b)</a:t>
                </a:r>
                <a:endParaRPr lang="en-US" dirty="0"/>
              </a:p>
              <a:p>
                <a:r>
                  <a:rPr lang="en-US" dirty="0"/>
                  <a:t>Thus the government multiplier is</a:t>
                </a:r>
              </a:p>
              <a:p>
                <a14:m>
                  <m:oMath xmlns:m="http://schemas.openxmlformats.org/officeDocument/2006/math">
                    <m:f>
                      <m:fPr>
                        <m:ctrlPr>
                          <a:rPr lang="en-US" i="1">
                            <a:latin typeface="Cambria Math"/>
                          </a:rPr>
                        </m:ctrlPr>
                      </m:fPr>
                      <m:num>
                        <m:r>
                          <a:rPr lang="en-US" i="1">
                            <a:latin typeface="Cambria Math"/>
                          </a:rPr>
                          <m:t>𝜕</m:t>
                        </m:r>
                        <m:r>
                          <a:rPr lang="en-US" i="1">
                            <a:latin typeface="Cambria Math"/>
                          </a:rPr>
                          <m:t>Ȳ</m:t>
                        </m:r>
                      </m:num>
                      <m:den>
                        <m:r>
                          <a:rPr lang="en-US" i="1">
                            <a:latin typeface="Cambria Math"/>
                          </a:rPr>
                          <m:t>𝜕</m:t>
                        </m:r>
                        <m:r>
                          <m:rPr>
                            <m:sty m:val="p"/>
                          </m:rPr>
                          <a:rPr lang="en-US">
                            <a:latin typeface="Cambria Math"/>
                          </a:rPr>
                          <m:t>G</m:t>
                        </m:r>
                        <m:r>
                          <a:rPr lang="en-US" baseline="-25000">
                            <a:latin typeface="Cambria Math"/>
                          </a:rPr>
                          <m:t>0</m:t>
                        </m:r>
                      </m:den>
                    </m:f>
                  </m:oMath>
                </a14:m>
                <a:r>
                  <a:rPr lang="en-US" dirty="0"/>
                  <a:t> = 1/(1-b) …..(1). and the tax multiplier is</a:t>
                </a:r>
              </a:p>
              <a:p>
                <a14:m>
                  <m:oMath xmlns:m="http://schemas.openxmlformats.org/officeDocument/2006/math">
                    <m:f>
                      <m:fPr>
                        <m:ctrlPr>
                          <a:rPr lang="en-US" i="1">
                            <a:latin typeface="Cambria Math"/>
                          </a:rPr>
                        </m:ctrlPr>
                      </m:fPr>
                      <m:num>
                        <m:r>
                          <a:rPr lang="en-US" i="1">
                            <a:latin typeface="Cambria Math"/>
                          </a:rPr>
                          <m:t>𝜕</m:t>
                        </m:r>
                        <m:r>
                          <a:rPr lang="en-US" i="1">
                            <a:latin typeface="Cambria Math"/>
                          </a:rPr>
                          <m:t>Ȳ</m:t>
                        </m:r>
                      </m:num>
                      <m:den>
                        <m:r>
                          <a:rPr lang="en-US" i="1">
                            <a:latin typeface="Cambria Math"/>
                          </a:rPr>
                          <m:t>𝜕</m:t>
                        </m:r>
                        <m:r>
                          <a:rPr lang="en-US" i="1">
                            <a:latin typeface="Cambria Math"/>
                          </a:rPr>
                          <m:t>𝑇</m:t>
                        </m:r>
                        <m:r>
                          <a:rPr lang="en-US" i="1">
                            <a:latin typeface="Cambria Math"/>
                          </a:rPr>
                          <m:t>0</m:t>
                        </m:r>
                      </m:den>
                    </m:f>
                  </m:oMath>
                </a14:m>
                <a:r>
                  <a:rPr lang="en-US" dirty="0"/>
                  <a:t> = -b/ (1-b)…….. (2)</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100628"/>
                <a:ext cx="8191500" cy="3776172"/>
              </a:xfrm>
              <a:blipFill rotWithShape="1">
                <a:blip r:embed="rId2"/>
                <a:stretch>
                  <a:fillRect l="-372" t="-485" b="-9370"/>
                </a:stretch>
              </a:blipFill>
            </p:spPr>
            <p:txBody>
              <a:bodyPr/>
              <a:lstStyle/>
              <a:p>
                <a:r>
                  <a:rPr lang="en-US">
                    <a:noFill/>
                  </a:rPr>
                  <a:t> </a:t>
                </a:r>
              </a:p>
            </p:txBody>
          </p:sp>
        </mc:Fallback>
      </mc:AlternateContent>
    </p:spTree>
    <p:extLst>
      <p:ext uri="{BB962C8B-B14F-4D97-AF65-F5344CB8AC3E}">
        <p14:creationId xmlns="" xmlns:p14="http://schemas.microsoft.com/office/powerpoint/2010/main" val="415833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b="1" dirty="0">
                <a:latin typeface="Calibri"/>
                <a:ea typeface="Times New Roman"/>
                <a:cs typeface="Times New Roman"/>
              </a:rPr>
              <a:t>(a) Only autonomous or lump-sum taxation</a:t>
            </a:r>
            <a:endParaRPr lang="en-US" sz="1400"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r>
                      <a:rPr lang="en-US" i="1">
                        <a:latin typeface="Cambria Math"/>
                      </a:rPr>
                      <m:t>𝑇h𝑒</m:t>
                    </m:r>
                    <m:r>
                      <a:rPr lang="en-US" i="1">
                        <a:latin typeface="Cambria Math"/>
                      </a:rPr>
                      <m:t> </m:t>
                    </m:r>
                    <m:r>
                      <a:rPr lang="en-US" i="1">
                        <a:latin typeface="Cambria Math"/>
                      </a:rPr>
                      <m:t>𝑏𝑎𝑙𝑎𝑛𝑐𝑒𝑑</m:t>
                    </m:r>
                    <m:r>
                      <a:rPr lang="en-US" i="1">
                        <a:latin typeface="Cambria Math"/>
                      </a:rPr>
                      <m:t> </m:t>
                    </m:r>
                    <m:r>
                      <a:rPr lang="en-US" i="1">
                        <a:latin typeface="Cambria Math"/>
                      </a:rPr>
                      <m:t>𝑏𝑢𝑑𝑔𝑒𝑡</m:t>
                    </m:r>
                    <m:r>
                      <a:rPr lang="en-US" i="1">
                        <a:latin typeface="Cambria Math"/>
                      </a:rPr>
                      <m:t> </m:t>
                    </m:r>
                    <m:r>
                      <a:rPr lang="en-US" i="1">
                        <a:latin typeface="Cambria Math"/>
                      </a:rPr>
                      <m:t>𝑚𝑢𝑙𝑡𝑖𝑝𝑙𝑖𝑒𝑟</m:t>
                    </m:r>
                  </m:oMath>
                </a14:m>
                <a:r>
                  <a:rPr lang="en-US" dirty="0"/>
                  <a:t> effect of a one unit increase in government spending matched by a one unit increase in taxation is the sum of (1)&amp;(2). Therefore,</a:t>
                </a:r>
              </a:p>
              <a:p>
                <a:r>
                  <a:rPr lang="en-US" dirty="0"/>
                  <a:t>Ȳ = 1/(1-b)+(-b/(1-b)= (1-b)/(1-b) = 1</a:t>
                </a:r>
              </a:p>
              <a:p>
                <a:r>
                  <a:rPr lang="en-US" dirty="0"/>
                  <a:t>A change in government spending matched by an equal change in government taxation will have a positive effect on the equilibrium level of income exactly equal to the change in government expenditure and taxation. The multiplier in this case is +1.</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05" t="-511"/>
                </a:stretch>
              </a:blipFill>
            </p:spPr>
            <p:txBody>
              <a:bodyPr/>
              <a:lstStyle/>
              <a:p>
                <a:r>
                  <a:rPr lang="en-US">
                    <a:noFill/>
                  </a:rPr>
                  <a:t> </a:t>
                </a:r>
              </a:p>
            </p:txBody>
          </p:sp>
        </mc:Fallback>
      </mc:AlternateContent>
    </p:spTree>
    <p:extLst>
      <p:ext uri="{BB962C8B-B14F-4D97-AF65-F5344CB8AC3E}">
        <p14:creationId xmlns="" xmlns:p14="http://schemas.microsoft.com/office/powerpoint/2010/main" val="4185033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b="1" dirty="0">
                <a:latin typeface="Calibri" pitchFamily="34" charset="0"/>
                <a:ea typeface="Times New Roman"/>
                <a:cs typeface="Calibri" pitchFamily="34" charset="0"/>
              </a:rPr>
              <a:t>(b) Taxes are positive function of income</a:t>
            </a:r>
            <a:r>
              <a:rPr lang="en-US" sz="1400" b="1" dirty="0">
                <a:latin typeface="Calibri" pitchFamily="34" charset="0"/>
                <a:cs typeface="Calibri" pitchFamily="34" charset="0"/>
              </a:rPr>
              <a:t/>
            </a:r>
            <a:br>
              <a:rPr lang="en-US" sz="1400" b="1" dirty="0">
                <a:latin typeface="Calibri" pitchFamily="34" charset="0"/>
                <a:cs typeface="Calibri" pitchFamily="34" charset="0"/>
              </a:rPr>
            </a:br>
            <a:endParaRPr lang="en-US" sz="1400" b="1" dirty="0">
              <a:latin typeface="Calibri" pitchFamily="34" charset="0"/>
              <a:cs typeface="Calibri" pitchFamily="34" charset="0"/>
            </a:endParaRPr>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228600" y="1100628"/>
                <a:ext cx="8686800" cy="3623772"/>
              </a:xfrm>
            </p:spPr>
            <p:txBody>
              <a:bodyPr>
                <a:normAutofit fontScale="92500" lnSpcReduction="20000"/>
              </a:bodyPr>
              <a:lstStyle/>
              <a:p>
                <a:r>
                  <a:rPr lang="en-US" b="0" dirty="0"/>
                  <a:t>Given Y= Y=C+I</a:t>
                </a:r>
                <a:r>
                  <a:rPr lang="en-US" b="0" baseline="-25000" dirty="0"/>
                  <a:t>0</a:t>
                </a:r>
                <a:r>
                  <a:rPr lang="en-US" b="0" dirty="0"/>
                  <a:t>+G</a:t>
                </a:r>
                <a:r>
                  <a:rPr lang="en-US" b="0" baseline="-25000" dirty="0"/>
                  <a:t>0</a:t>
                </a:r>
                <a:endParaRPr lang="en-US" b="0" dirty="0"/>
              </a:p>
              <a:p>
                <a:r>
                  <a:rPr lang="en-US" b="0" dirty="0"/>
                  <a:t>Where C= C</a:t>
                </a:r>
                <a:r>
                  <a:rPr lang="en-US" b="0" baseline="-25000" dirty="0"/>
                  <a:t>0</a:t>
                </a:r>
                <a:r>
                  <a:rPr lang="en-US" b="0" dirty="0"/>
                  <a:t> +</a:t>
                </a:r>
                <a:r>
                  <a:rPr lang="en-US" b="0" dirty="0" err="1"/>
                  <a:t>bY</a:t>
                </a:r>
                <a:r>
                  <a:rPr lang="en-US" b="0" baseline="-25000" dirty="0" err="1"/>
                  <a:t>d</a:t>
                </a:r>
                <a:r>
                  <a:rPr lang="en-US" b="0" dirty="0"/>
                  <a:t> and </a:t>
                </a:r>
                <a:r>
                  <a:rPr lang="en-US" b="0" dirty="0" err="1"/>
                  <a:t>Y</a:t>
                </a:r>
                <a:r>
                  <a:rPr lang="en-US" b="0" baseline="-25000" dirty="0" err="1"/>
                  <a:t>d</a:t>
                </a:r>
                <a:r>
                  <a:rPr lang="en-US" b="0" dirty="0"/>
                  <a:t>=Y-T, 0&lt;b&lt;1, T=T</a:t>
                </a:r>
                <a:r>
                  <a:rPr lang="en-US" b="0" baseline="-25000" dirty="0"/>
                  <a:t>0</a:t>
                </a:r>
                <a:r>
                  <a:rPr lang="en-US" b="0" dirty="0"/>
                  <a:t>+tY and 0&lt;t&lt;1</a:t>
                </a:r>
              </a:p>
              <a:p>
                <a:pPr lvl="0"/>
                <a:r>
                  <a:rPr lang="en-US" b="0" dirty="0"/>
                  <a:t>Y = C</a:t>
                </a:r>
                <a:r>
                  <a:rPr lang="en-US" b="0" baseline="-25000" dirty="0"/>
                  <a:t>0</a:t>
                </a:r>
                <a:r>
                  <a:rPr lang="en-US" b="0" dirty="0"/>
                  <a:t> +b(Y-T</a:t>
                </a:r>
                <a:r>
                  <a:rPr lang="en-US" b="0" baseline="-25000" dirty="0"/>
                  <a:t>0</a:t>
                </a:r>
                <a:r>
                  <a:rPr lang="en-US" b="0" dirty="0"/>
                  <a:t>-tY)+ I</a:t>
                </a:r>
                <a:r>
                  <a:rPr lang="en-US" b="0" baseline="-25000" dirty="0"/>
                  <a:t>0</a:t>
                </a:r>
                <a:r>
                  <a:rPr lang="en-US" b="0" dirty="0"/>
                  <a:t>+G</a:t>
                </a:r>
                <a:r>
                  <a:rPr lang="en-US" b="0" baseline="-25000" dirty="0"/>
                  <a:t>0</a:t>
                </a:r>
                <a:endParaRPr lang="en-US" b="0" dirty="0"/>
              </a:p>
              <a:p>
                <a:pPr lvl="0"/>
                <a:r>
                  <a:rPr lang="en-US" b="0" dirty="0" err="1"/>
                  <a:t>Y-bY+btY</a:t>
                </a:r>
                <a:r>
                  <a:rPr lang="en-US" b="0" dirty="0"/>
                  <a:t>= C</a:t>
                </a:r>
                <a:r>
                  <a:rPr lang="en-US" b="0" baseline="-25000" dirty="0"/>
                  <a:t>0</a:t>
                </a:r>
                <a:r>
                  <a:rPr lang="en-US" b="0" dirty="0"/>
                  <a:t>-bT</a:t>
                </a:r>
                <a:r>
                  <a:rPr lang="en-US" b="0" baseline="-25000" dirty="0"/>
                  <a:t>0</a:t>
                </a:r>
                <a:r>
                  <a:rPr lang="en-US" b="0" dirty="0"/>
                  <a:t>+I</a:t>
                </a:r>
                <a:r>
                  <a:rPr lang="en-US" b="0" baseline="-25000" dirty="0"/>
                  <a:t>0</a:t>
                </a:r>
                <a:r>
                  <a:rPr lang="en-US" b="0" dirty="0"/>
                  <a:t>+G</a:t>
                </a:r>
                <a:r>
                  <a:rPr lang="en-US" b="0" baseline="-25000" dirty="0"/>
                  <a:t>0</a:t>
                </a:r>
                <a:endParaRPr lang="en-US" b="0" dirty="0"/>
              </a:p>
              <a:p>
                <a:pPr lvl="0"/>
                <a:r>
                  <a:rPr lang="en-US" b="0" dirty="0"/>
                  <a:t>Y(1-b+bt) = C</a:t>
                </a:r>
                <a:r>
                  <a:rPr lang="en-US" b="0" baseline="-25000" dirty="0"/>
                  <a:t>0</a:t>
                </a:r>
                <a:r>
                  <a:rPr lang="en-US" b="0" dirty="0"/>
                  <a:t>-bT</a:t>
                </a:r>
                <a:r>
                  <a:rPr lang="en-US" b="0" baseline="-25000" dirty="0"/>
                  <a:t>0</a:t>
                </a:r>
                <a:r>
                  <a:rPr lang="en-US" b="0" dirty="0"/>
                  <a:t>+I</a:t>
                </a:r>
                <a:r>
                  <a:rPr lang="en-US" b="0" baseline="-25000" dirty="0"/>
                  <a:t>0</a:t>
                </a:r>
                <a:r>
                  <a:rPr lang="en-US" b="0" dirty="0"/>
                  <a:t>+G</a:t>
                </a:r>
                <a:r>
                  <a:rPr lang="en-US" b="0" baseline="-25000" dirty="0"/>
                  <a:t>0</a:t>
                </a:r>
                <a:endParaRPr lang="en-US" b="0" dirty="0"/>
              </a:p>
              <a:p>
                <a:pPr lvl="0"/>
                <a:r>
                  <a:rPr lang="en-US" b="0" dirty="0"/>
                  <a:t>Ȳ= </a:t>
                </a:r>
                <a:r>
                  <a:rPr lang="en-US" b="0" dirty="0" smtClean="0"/>
                  <a:t>1*( </a:t>
                </a:r>
                <a:r>
                  <a:rPr lang="en-US" b="0" dirty="0"/>
                  <a:t>C</a:t>
                </a:r>
                <a:r>
                  <a:rPr lang="en-US" b="0" baseline="-25000" dirty="0"/>
                  <a:t>0</a:t>
                </a:r>
                <a:r>
                  <a:rPr lang="en-US" b="0" dirty="0"/>
                  <a:t>-bT</a:t>
                </a:r>
                <a:r>
                  <a:rPr lang="en-US" b="0" baseline="-25000" dirty="0"/>
                  <a:t>0</a:t>
                </a:r>
                <a:r>
                  <a:rPr lang="en-US" b="0" dirty="0"/>
                  <a:t>+I</a:t>
                </a:r>
                <a:r>
                  <a:rPr lang="en-US" b="0" baseline="-25000" dirty="0"/>
                  <a:t>0</a:t>
                </a:r>
                <a:r>
                  <a:rPr lang="en-US" b="0" dirty="0"/>
                  <a:t>+G</a:t>
                </a:r>
                <a:r>
                  <a:rPr lang="en-US" b="0" baseline="-25000" dirty="0"/>
                  <a:t>0</a:t>
                </a:r>
                <a:r>
                  <a:rPr lang="en-US" b="0" dirty="0"/>
                  <a:t>) /(1-b+bt</a:t>
                </a:r>
                <a:r>
                  <a:rPr lang="en-US" b="0" dirty="0" smtClean="0"/>
                  <a:t>)</a:t>
                </a:r>
              </a:p>
              <a:p>
                <a:pPr lvl="0"/>
                <a:r>
                  <a:rPr lang="en-US" b="0" dirty="0" smtClean="0"/>
                  <a:t/>
                </a:r>
                <a:r>
                  <a:rPr lang="en-US" b="0" dirty="0"/>
                  <a:t>Thus,</a:t>
                </a:r>
              </a:p>
              <a:p>
                <a:r>
                  <a:rPr lang="en-US" b="0" dirty="0"/>
                  <a:t> </a:t>
                </a:r>
              </a:p>
              <a:p>
                <a14:m>
                  <m:oMath xmlns:m="http://schemas.openxmlformats.org/officeDocument/2006/math">
                    <m:f>
                      <m:fPr>
                        <m:ctrlPr>
                          <a:rPr lang="en-US" i="1">
                            <a:latin typeface="Cambria Math"/>
                          </a:rPr>
                        </m:ctrlPr>
                      </m:fPr>
                      <m:num>
                        <m:r>
                          <a:rPr lang="en-US" i="1">
                            <a:latin typeface="Cambria Math"/>
                          </a:rPr>
                          <m:t>𝜕</m:t>
                        </m:r>
                        <m:r>
                          <a:rPr lang="en-US" i="1">
                            <a:latin typeface="Cambria Math"/>
                          </a:rPr>
                          <m:t>Ȳ</m:t>
                        </m:r>
                      </m:num>
                      <m:den>
                        <m:r>
                          <a:rPr lang="en-US" i="1">
                            <a:latin typeface="Cambria Math"/>
                          </a:rPr>
                          <m:t>𝜕</m:t>
                        </m:r>
                        <m:r>
                          <a:rPr lang="en-US" i="1">
                            <a:latin typeface="Cambria Math"/>
                          </a:rPr>
                          <m:t>𝐺</m:t>
                        </m:r>
                        <m:r>
                          <a:rPr lang="en-US" i="1">
                            <a:latin typeface="Cambria Math"/>
                          </a:rPr>
                          <m:t>0</m:t>
                        </m:r>
                      </m:den>
                    </m:f>
                    <m:r>
                      <a:rPr lang="en-US" i="1">
                        <a:latin typeface="Cambria Math"/>
                      </a:rPr>
                      <m:t>=</m:t>
                    </m:r>
                    <m:f>
                      <m:fPr>
                        <m:ctrlPr>
                          <a:rPr lang="en-US" i="1">
                            <a:latin typeface="Cambria Math"/>
                          </a:rPr>
                        </m:ctrlPr>
                      </m:fPr>
                      <m:num>
                        <m:r>
                          <a:rPr lang="en-US">
                            <a:latin typeface="Cambria Math"/>
                          </a:rPr>
                          <m:t>1</m:t>
                        </m:r>
                      </m:num>
                      <m:den>
                        <m:r>
                          <a:rPr lang="en-US">
                            <a:latin typeface="Cambria Math"/>
                          </a:rPr>
                          <m:t>(1</m:t>
                        </m:r>
                        <m:r>
                          <a:rPr lang="en-US" i="1">
                            <a:latin typeface="Cambria Math"/>
                          </a:rPr>
                          <m:t>−</m:t>
                        </m:r>
                        <m:r>
                          <m:rPr>
                            <m:sty m:val="p"/>
                          </m:rPr>
                          <a:rPr lang="en-US">
                            <a:latin typeface="Cambria Math"/>
                          </a:rPr>
                          <m:t>b</m:t>
                        </m:r>
                        <m:r>
                          <a:rPr lang="en-US">
                            <a:latin typeface="Cambria Math"/>
                          </a:rPr>
                          <m:t>+</m:t>
                        </m:r>
                        <m:r>
                          <m:rPr>
                            <m:sty m:val="p"/>
                          </m:rPr>
                          <a:rPr lang="en-US">
                            <a:latin typeface="Cambria Math"/>
                          </a:rPr>
                          <m:t>bt</m:t>
                        </m:r>
                        <m:r>
                          <a:rPr lang="en-US">
                            <a:latin typeface="Cambria Math"/>
                          </a:rPr>
                          <m:t>)</m:t>
                        </m:r>
                      </m:den>
                    </m:f>
                    <m:r>
                      <a:rPr lang="en-US">
                        <a:latin typeface="Cambria Math"/>
                      </a:rPr>
                      <m:t>   </m:t>
                    </m:r>
                  </m:oMath>
                </a14:m>
                <a:r>
                  <a:rPr lang="en-US" dirty="0"/>
                  <a:t>…… (3)</a:t>
                </a:r>
              </a:p>
              <a:p>
                <a:r>
                  <a:rPr lang="en-US" dirty="0"/>
                  <a:t> </a:t>
                </a:r>
              </a:p>
              <a:p>
                <a14:m>
                  <m:oMath xmlns:m="http://schemas.openxmlformats.org/officeDocument/2006/math">
                    <m:f>
                      <m:fPr>
                        <m:ctrlPr>
                          <a:rPr lang="en-US" i="1">
                            <a:latin typeface="Cambria Math"/>
                          </a:rPr>
                        </m:ctrlPr>
                      </m:fPr>
                      <m:num>
                        <m:r>
                          <a:rPr lang="en-US" i="1">
                            <a:latin typeface="Cambria Math"/>
                          </a:rPr>
                          <m:t>𝜕</m:t>
                        </m:r>
                        <m:r>
                          <a:rPr lang="en-US" i="1">
                            <a:latin typeface="Cambria Math"/>
                          </a:rPr>
                          <m:t>Ȳ</m:t>
                        </m:r>
                      </m:num>
                      <m:den>
                        <m:r>
                          <a:rPr lang="en-US" i="1">
                            <a:latin typeface="Cambria Math"/>
                          </a:rPr>
                          <m:t>𝜕</m:t>
                        </m:r>
                        <m:r>
                          <a:rPr lang="en-US" i="1">
                            <a:latin typeface="Cambria Math"/>
                          </a:rPr>
                          <m:t>𝑇</m:t>
                        </m:r>
                        <m:r>
                          <a:rPr lang="en-US" i="1">
                            <a:latin typeface="Cambria Math"/>
                          </a:rPr>
                          <m:t>0</m:t>
                        </m:r>
                      </m:den>
                    </m:f>
                    <m:r>
                      <a:rPr lang="en-US" i="1">
                        <a:latin typeface="Cambria Math"/>
                      </a:rPr>
                      <m:t>= −</m:t>
                    </m:r>
                    <m:f>
                      <m:fPr>
                        <m:ctrlPr>
                          <a:rPr lang="en-US" i="1">
                            <a:latin typeface="Cambria Math"/>
                          </a:rPr>
                        </m:ctrlPr>
                      </m:fPr>
                      <m:num>
                        <m:r>
                          <m:rPr>
                            <m:sty m:val="p"/>
                          </m:rPr>
                          <a:rPr lang="en-US">
                            <a:latin typeface="Cambria Math"/>
                          </a:rPr>
                          <m:t>b</m:t>
                        </m:r>
                      </m:num>
                      <m:den>
                        <m:r>
                          <a:rPr lang="en-US">
                            <a:latin typeface="Cambria Math"/>
                          </a:rPr>
                          <m:t>(1</m:t>
                        </m:r>
                        <m:r>
                          <a:rPr lang="en-US" i="1">
                            <a:latin typeface="Cambria Math"/>
                          </a:rPr>
                          <m:t>−</m:t>
                        </m:r>
                        <m:r>
                          <m:rPr>
                            <m:sty m:val="p"/>
                          </m:rPr>
                          <a:rPr lang="en-US">
                            <a:latin typeface="Cambria Math"/>
                          </a:rPr>
                          <m:t>b</m:t>
                        </m:r>
                        <m:r>
                          <a:rPr lang="en-US">
                            <a:latin typeface="Cambria Math"/>
                          </a:rPr>
                          <m:t>+</m:t>
                        </m:r>
                        <m:r>
                          <m:rPr>
                            <m:sty m:val="p"/>
                          </m:rPr>
                          <a:rPr lang="en-US">
                            <a:latin typeface="Cambria Math"/>
                          </a:rPr>
                          <m:t>bt</m:t>
                        </m:r>
                        <m:r>
                          <a:rPr lang="en-US">
                            <a:latin typeface="Cambria Math"/>
                          </a:rPr>
                          <m:t>)</m:t>
                        </m:r>
                      </m:den>
                    </m:f>
                    <m:r>
                      <a:rPr lang="en-US">
                        <a:latin typeface="Cambria Math"/>
                      </a:rPr>
                      <m:t>      </m:t>
                    </m:r>
                  </m:oMath>
                </a14:m>
                <a:r>
                  <a:rPr lang="en-US" dirty="0"/>
                  <a:t>…… (4)</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1100628"/>
                <a:ext cx="8686800" cy="3623772"/>
              </a:xfrm>
              <a:blipFill rotWithShape="1">
                <a:blip r:embed="rId2"/>
                <a:stretch>
                  <a:fillRect l="-281" t="-1515" b="-2525"/>
                </a:stretch>
              </a:blipFill>
            </p:spPr>
            <p:txBody>
              <a:bodyPr/>
              <a:lstStyle/>
              <a:p>
                <a:r>
                  <a:rPr lang="en-US">
                    <a:noFill/>
                  </a:rPr>
                  <a:t> </a:t>
                </a:r>
              </a:p>
            </p:txBody>
          </p:sp>
        </mc:Fallback>
      </mc:AlternateContent>
    </p:spTree>
    <p:extLst>
      <p:ext uri="{BB962C8B-B14F-4D97-AF65-F5344CB8AC3E}">
        <p14:creationId xmlns="" xmlns:p14="http://schemas.microsoft.com/office/powerpoint/2010/main" val="1940966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a:ea typeface="Times New Roman"/>
                <a:cs typeface="Times New Roman"/>
              </a:rPr>
              <a:t>(b) Taxes are positive function of income</a:t>
            </a: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p:txBody>
              <a:bodyPr/>
              <a:lstStyle/>
              <a:p>
                <a:r>
                  <a:rPr lang="en-US" dirty="0"/>
                  <a:t>The combined effect on Ȳ of a one unit increase in government spending and an equal increase in autonomous taxation is the sum of (3)&amp;(4). Thus,</a:t>
                </a:r>
              </a:p>
              <a:p>
                <a:r>
                  <a:rPr lang="en-US" dirty="0"/>
                  <a:t> </a:t>
                </a:r>
              </a:p>
              <a:p>
                <a:r>
                  <a:rPr lang="en-US" dirty="0"/>
                  <a:t>Ȳ = </a:t>
                </a:r>
                <a14:m>
                  <m:oMath xmlns:m="http://schemas.openxmlformats.org/officeDocument/2006/math">
                    <m:f>
                      <m:fPr>
                        <m:ctrlPr>
                          <a:rPr lang="en-US" i="1">
                            <a:latin typeface="Cambria Math"/>
                          </a:rPr>
                        </m:ctrlPr>
                      </m:fPr>
                      <m:num>
                        <m:r>
                          <a:rPr lang="en-US">
                            <a:latin typeface="Cambria Math"/>
                          </a:rPr>
                          <m:t>1</m:t>
                        </m:r>
                      </m:num>
                      <m:den>
                        <m:r>
                          <a:rPr lang="en-US">
                            <a:latin typeface="Cambria Math"/>
                          </a:rPr>
                          <m:t>(1</m:t>
                        </m:r>
                        <m:r>
                          <a:rPr lang="en-US" i="1">
                            <a:latin typeface="Cambria Math"/>
                          </a:rPr>
                          <m:t>−</m:t>
                        </m:r>
                        <m:r>
                          <m:rPr>
                            <m:sty m:val="p"/>
                          </m:rPr>
                          <a:rPr lang="en-US">
                            <a:latin typeface="Cambria Math"/>
                          </a:rPr>
                          <m:t>b</m:t>
                        </m:r>
                        <m:r>
                          <a:rPr lang="en-US">
                            <a:latin typeface="Cambria Math"/>
                          </a:rPr>
                          <m:t>+</m:t>
                        </m:r>
                        <m:r>
                          <m:rPr>
                            <m:sty m:val="p"/>
                          </m:rPr>
                          <a:rPr lang="en-US">
                            <a:latin typeface="Cambria Math"/>
                          </a:rPr>
                          <m:t>bt</m:t>
                        </m:r>
                        <m:r>
                          <a:rPr lang="en-US">
                            <a:latin typeface="Cambria Math"/>
                          </a:rPr>
                          <m:t>)</m:t>
                        </m:r>
                      </m:den>
                    </m:f>
                    <m:r>
                      <a:rPr lang="en-US">
                        <a:latin typeface="Cambria Math"/>
                      </a:rPr>
                      <m:t>+</m:t>
                    </m:r>
                  </m:oMath>
                </a14:m>
                <a:r>
                  <a:rPr lang="en-US" dirty="0"/>
                  <a:t>(</a:t>
                </a:r>
                <a14:m>
                  <m:oMath xmlns:m="http://schemas.openxmlformats.org/officeDocument/2006/math">
                    <m:r>
                      <a:rPr lang="en-US" i="1">
                        <a:latin typeface="Cambria Math"/>
                      </a:rPr>
                      <m:t>−</m:t>
                    </m:r>
                    <m:f>
                      <m:fPr>
                        <m:ctrlPr>
                          <a:rPr lang="en-US" i="1">
                            <a:latin typeface="Cambria Math"/>
                          </a:rPr>
                        </m:ctrlPr>
                      </m:fPr>
                      <m:num>
                        <m:r>
                          <m:rPr>
                            <m:sty m:val="p"/>
                          </m:rPr>
                          <a:rPr lang="en-US">
                            <a:latin typeface="Cambria Math"/>
                          </a:rPr>
                          <m:t>b</m:t>
                        </m:r>
                      </m:num>
                      <m:den>
                        <m:r>
                          <a:rPr lang="en-US">
                            <a:latin typeface="Cambria Math"/>
                          </a:rPr>
                          <m:t>(1</m:t>
                        </m:r>
                        <m:r>
                          <a:rPr lang="en-US" i="1">
                            <a:latin typeface="Cambria Math"/>
                          </a:rPr>
                          <m:t>−</m:t>
                        </m:r>
                        <m:r>
                          <m:rPr>
                            <m:sty m:val="p"/>
                          </m:rPr>
                          <a:rPr lang="en-US">
                            <a:latin typeface="Cambria Math"/>
                          </a:rPr>
                          <m:t>b</m:t>
                        </m:r>
                        <m:r>
                          <a:rPr lang="en-US">
                            <a:latin typeface="Cambria Math"/>
                          </a:rPr>
                          <m:t>+</m:t>
                        </m:r>
                        <m:r>
                          <m:rPr>
                            <m:sty m:val="p"/>
                          </m:rPr>
                          <a:rPr lang="en-US">
                            <a:latin typeface="Cambria Math"/>
                          </a:rPr>
                          <m:t>bt</m:t>
                        </m:r>
                        <m:r>
                          <a:rPr lang="en-US">
                            <a:latin typeface="Cambria Math"/>
                          </a:rPr>
                          <m:t>)</m:t>
                        </m:r>
                      </m:den>
                    </m:f>
                  </m:oMath>
                </a14:m>
                <a:r>
                  <a:rPr lang="en-US" dirty="0"/>
                  <a:t>)</a:t>
                </a:r>
              </a:p>
              <a:p>
                <a:pPr lvl="0"/>
                <a:r>
                  <a:rPr lang="en-US" dirty="0"/>
                  <a:t>(1-b)/(1-b-bt)</a:t>
                </a:r>
              </a:p>
              <a:p>
                <a:r>
                  <a:rPr lang="en-US" dirty="0"/>
                  <a:t>Which is positive but less than one, 1 because (1-b) &lt; (1-b+bt)</a:t>
                </a:r>
              </a:p>
              <a:p>
                <a:r>
                  <a:rPr lang="en-US" dirty="0"/>
                  <a:t>A change in government expenditures equaled by a change in autonomous taxes when taxes are positively related to income in the model will have a positive effect on the equilibrium level of income, but the effect is smaller than the initial change in government expenditure. Hence the multiplier is less than one, 1 because the initial change in taxes (</a:t>
                </a:r>
                <a14:m>
                  <m:oMath xmlns:m="http://schemas.openxmlformats.org/officeDocument/2006/math">
                    <m:r>
                      <a:rPr lang="en-US" i="1">
                        <a:latin typeface="Cambria Math"/>
                      </a:rPr>
                      <m:t>∆</m:t>
                    </m:r>
                  </m:oMath>
                </a14:m>
                <a:r>
                  <a:rPr lang="en-US" dirty="0"/>
                  <a:t>T=</a:t>
                </a:r>
                <a14:m>
                  <m:oMath xmlns:m="http://schemas.openxmlformats.org/officeDocument/2006/math">
                    <m:r>
                      <a:rPr lang="en-US" i="1">
                        <a:latin typeface="Cambria Math"/>
                      </a:rPr>
                      <m:t>∆</m:t>
                    </m:r>
                  </m:oMath>
                </a14:m>
                <a:r>
                  <a:rPr lang="en-US" dirty="0"/>
                  <a:t>T</a:t>
                </a:r>
                <a:r>
                  <a:rPr lang="en-US" baseline="-25000" dirty="0"/>
                  <a:t>0</a:t>
                </a:r>
                <a:r>
                  <a:rPr lang="en-US" dirty="0"/>
                  <a:t>+t</a:t>
                </a:r>
                <a14:m>
                  <m:oMath xmlns:m="http://schemas.openxmlformats.org/officeDocument/2006/math">
                    <m:r>
                      <a:rPr lang="en-US" i="1">
                        <a:latin typeface="Cambria Math"/>
                      </a:rPr>
                      <m:t>∆</m:t>
                    </m:r>
                  </m:oMath>
                </a14:m>
                <a:r>
                  <a:rPr lang="en-US" dirty="0"/>
                  <a:t>Y) is greater than the change in G</a:t>
                </a:r>
                <a:r>
                  <a:rPr lang="en-US" baseline="-25000" dirty="0"/>
                  <a:t>0.</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05" t="-511" r="-1135"/>
                </a:stretch>
              </a:blipFill>
            </p:spPr>
            <p:txBody>
              <a:bodyPr/>
              <a:lstStyle/>
              <a:p>
                <a:r>
                  <a:rPr lang="en-US">
                    <a:noFill/>
                  </a:rPr>
                  <a:t> </a:t>
                </a:r>
              </a:p>
            </p:txBody>
          </p:sp>
        </mc:Fallback>
      </mc:AlternateContent>
    </p:spTree>
    <p:extLst>
      <p:ext uri="{BB962C8B-B14F-4D97-AF65-F5344CB8AC3E}">
        <p14:creationId xmlns="" xmlns:p14="http://schemas.microsoft.com/office/powerpoint/2010/main" val="80876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b="1" dirty="0">
                <a:latin typeface="Calibri" pitchFamily="34" charset="0"/>
                <a:cs typeface="Calibri" pitchFamily="34" charset="0"/>
              </a:rPr>
              <a:t>Explain the   Paradox of Thrift. Is it applicable for developing or under developed countries? If not why?</a:t>
            </a:r>
          </a:p>
        </p:txBody>
      </p:sp>
      <p:sp>
        <p:nvSpPr>
          <p:cNvPr id="3" name="Content Placeholder 2"/>
          <p:cNvSpPr>
            <a:spLocks noGrp="1"/>
          </p:cNvSpPr>
          <p:nvPr>
            <p:ph idx="1"/>
          </p:nvPr>
        </p:nvSpPr>
        <p:spPr>
          <a:xfrm>
            <a:off x="0" y="990600"/>
            <a:ext cx="8610600" cy="5181600"/>
          </a:xfrm>
        </p:spPr>
        <p:txBody>
          <a:bodyPr>
            <a:normAutofit/>
          </a:bodyPr>
          <a:lstStyle/>
          <a:p>
            <a:endParaRPr lang="en-US" sz="1200" b="0" dirty="0" smtClean="0">
              <a:latin typeface="Calibri" pitchFamily="34" charset="0"/>
              <a:cs typeface="Calibri" pitchFamily="34" charset="0"/>
            </a:endParaRPr>
          </a:p>
          <a:p>
            <a:pPr marL="0" marR="0" algn="just">
              <a:lnSpc>
                <a:spcPct val="115000"/>
              </a:lnSpc>
              <a:spcBef>
                <a:spcPts val="0"/>
              </a:spcBef>
              <a:spcAft>
                <a:spcPts val="1000"/>
              </a:spcAft>
            </a:pPr>
            <a:r>
              <a:rPr lang="en-US" sz="1200" dirty="0">
                <a:latin typeface="Calibri"/>
                <a:ea typeface="Times New Roman"/>
                <a:cs typeface="Times New Roman"/>
              </a:rPr>
              <a:t>(a) Paradox of Thrift when Investment is autonomous.</a:t>
            </a:r>
            <a:endParaRPr lang="en-US" sz="1100" dirty="0">
              <a:latin typeface="Calibri"/>
              <a:ea typeface="Times New Roman"/>
              <a:cs typeface="Times New Roman"/>
            </a:endParaRPr>
          </a:p>
          <a:p>
            <a:endParaRPr lang="en-US" sz="1200" b="0" dirty="0">
              <a:latin typeface="Calibri" pitchFamily="34" charset="0"/>
              <a:cs typeface="Calibri" pitchFamily="34" charset="0"/>
            </a:endParaRPr>
          </a:p>
          <a:p>
            <a:r>
              <a:rPr lang="en-US" sz="1200" b="0" dirty="0" smtClean="0">
                <a:latin typeface="Calibri" pitchFamily="34" charset="0"/>
                <a:cs typeface="Calibri" pitchFamily="34" charset="0"/>
              </a:rPr>
              <a:t>In </a:t>
            </a:r>
            <a:r>
              <a:rPr lang="en-US" sz="1200" b="0" dirty="0">
                <a:latin typeface="Calibri" pitchFamily="34" charset="0"/>
                <a:cs typeface="Calibri" pitchFamily="34" charset="0"/>
              </a:rPr>
              <a:t>the closed economy where there is no government sector as well as foreign trade, output is determined by the level of aggregate demand. This has the implication that if the households for some reasons, want to change their consumption behavior and become more thrifty (inclined to save more), the effect on output will be adverse and saving may actually to increase. Let us assume the following consumption function</a:t>
            </a:r>
            <a:r>
              <a:rPr lang="en-US" sz="1200" b="0" dirty="0" smtClean="0">
                <a:latin typeface="Calibri" pitchFamily="34" charset="0"/>
                <a:cs typeface="Calibri" pitchFamily="34" charset="0"/>
              </a:rPr>
              <a:t>:</a:t>
            </a:r>
          </a:p>
          <a:p>
            <a:endParaRPr lang="en-US" sz="1200" b="0" dirty="0">
              <a:latin typeface="Calibri" pitchFamily="34" charset="0"/>
              <a:cs typeface="Calibri" pitchFamily="34" charset="0"/>
            </a:endParaRPr>
          </a:p>
          <a:p>
            <a:endParaRPr lang="en-US" sz="1200" b="0" dirty="0">
              <a:latin typeface="Calibri" pitchFamily="34" charset="0"/>
              <a:cs typeface="Calibri" pitchFamily="34" charset="0"/>
            </a:endParaRPr>
          </a:p>
          <a:p>
            <a:r>
              <a:rPr lang="en-US" sz="1200" b="0" dirty="0">
                <a:latin typeface="Calibri" pitchFamily="34" charset="0"/>
                <a:cs typeface="Calibri" pitchFamily="34" charset="0"/>
              </a:rPr>
              <a:t>C= 10+3/4Y (or S = 10+1/4Y) and I=20. Equilibrium holds at the value of Y at which </a:t>
            </a:r>
          </a:p>
          <a:p>
            <a:r>
              <a:rPr lang="en-US" sz="1200" b="0" dirty="0">
                <a:latin typeface="Calibri" pitchFamily="34" charset="0"/>
                <a:cs typeface="Calibri" pitchFamily="34" charset="0"/>
              </a:rPr>
              <a:t>Y= C+I = 10+3/4Y+20</a:t>
            </a:r>
          </a:p>
          <a:p>
            <a:pPr lvl="0"/>
            <a:r>
              <a:rPr lang="en-US" sz="1200" b="0" dirty="0">
                <a:latin typeface="Calibri" pitchFamily="34" charset="0"/>
                <a:cs typeface="Calibri" pitchFamily="34" charset="0"/>
              </a:rPr>
              <a:t>30+3/4Y</a:t>
            </a:r>
          </a:p>
          <a:p>
            <a:pPr lvl="0"/>
            <a:r>
              <a:rPr lang="en-US" sz="1200" b="0" dirty="0">
                <a:latin typeface="Calibri" pitchFamily="34" charset="0"/>
                <a:cs typeface="Calibri" pitchFamily="34" charset="0"/>
              </a:rPr>
              <a:t>(Y-3/4Y)= 30</a:t>
            </a:r>
          </a:p>
          <a:p>
            <a:pPr lvl="0"/>
            <a:r>
              <a:rPr lang="en-US" sz="1200" b="0" dirty="0">
                <a:latin typeface="Calibri" pitchFamily="34" charset="0"/>
                <a:cs typeface="Calibri" pitchFamily="34" charset="0"/>
              </a:rPr>
              <a:t>Y(1-3/4) = 30</a:t>
            </a:r>
          </a:p>
          <a:p>
            <a:pPr lvl="0"/>
            <a:r>
              <a:rPr lang="en-US" sz="1200" b="0" dirty="0">
                <a:latin typeface="Calibri" pitchFamily="34" charset="0"/>
                <a:cs typeface="Calibri" pitchFamily="34" charset="0"/>
              </a:rPr>
              <a:t>Y=Y*= 12</a:t>
            </a:r>
          </a:p>
          <a:p>
            <a:endParaRPr lang="en-US" dirty="0"/>
          </a:p>
        </p:txBody>
      </p:sp>
    </p:spTree>
    <p:extLst>
      <p:ext uri="{BB962C8B-B14F-4D97-AF65-F5344CB8AC3E}">
        <p14:creationId xmlns="" xmlns:p14="http://schemas.microsoft.com/office/powerpoint/2010/main" val="72610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err="1" smtClean="0">
                <a:latin typeface="Calibri" pitchFamily="34" charset="0"/>
                <a:cs typeface="Calibri" pitchFamily="34" charset="0"/>
              </a:rPr>
              <a:t>Contd</a:t>
            </a:r>
            <a:r>
              <a:rPr lang="en-US" sz="1400" dirty="0" smtClean="0">
                <a:latin typeface="Calibri" pitchFamily="34" charset="0"/>
                <a:cs typeface="Calibri" pitchFamily="34" charset="0"/>
              </a:rPr>
              <a:t>……….</a:t>
            </a:r>
            <a:endParaRPr lang="en-US" sz="1400" dirty="0">
              <a:latin typeface="Calibri" pitchFamily="34" charset="0"/>
              <a:cs typeface="Calibri" pitchFamily="34" charset="0"/>
            </a:endParaRPr>
          </a:p>
        </p:txBody>
      </p:sp>
      <p:sp>
        <p:nvSpPr>
          <p:cNvPr id="3" name="Content Placeholder 2"/>
          <p:cNvSpPr>
            <a:spLocks noGrp="1"/>
          </p:cNvSpPr>
          <p:nvPr>
            <p:ph idx="1"/>
          </p:nvPr>
        </p:nvSpPr>
        <p:spPr>
          <a:xfrm>
            <a:off x="304800" y="1100628"/>
            <a:ext cx="8458200" cy="3776172"/>
          </a:xfrm>
        </p:spPr>
        <p:txBody>
          <a:bodyPr>
            <a:normAutofit/>
          </a:bodyPr>
          <a:lstStyle/>
          <a:p>
            <a:endParaRPr lang="en-US" sz="1200" dirty="0" smtClean="0">
              <a:latin typeface="Calibri" pitchFamily="34" charset="0"/>
              <a:cs typeface="Calibri" pitchFamily="34" charset="0"/>
            </a:endParaRPr>
          </a:p>
          <a:p>
            <a:endParaRPr lang="en-US" sz="1200" dirty="0">
              <a:latin typeface="Calibri" pitchFamily="34" charset="0"/>
              <a:cs typeface="Calibri" pitchFamily="34" charset="0"/>
            </a:endParaRPr>
          </a:p>
          <a:p>
            <a:endParaRPr lang="en-US" sz="1200" dirty="0" smtClean="0">
              <a:latin typeface="Calibri" pitchFamily="34" charset="0"/>
              <a:cs typeface="Calibri" pitchFamily="34" charset="0"/>
            </a:endParaRPr>
          </a:p>
          <a:p>
            <a:pPr algn="just"/>
            <a:r>
              <a:rPr lang="en-US" sz="1200" b="0" dirty="0" smtClean="0">
                <a:latin typeface="Calibri" pitchFamily="34" charset="0"/>
                <a:cs typeface="Calibri" pitchFamily="34" charset="0"/>
              </a:rPr>
              <a:t>Thus </a:t>
            </a:r>
            <a:r>
              <a:rPr lang="en-US" sz="1200" b="0" dirty="0">
                <a:latin typeface="Calibri" pitchFamily="34" charset="0"/>
                <a:cs typeface="Calibri" pitchFamily="34" charset="0"/>
              </a:rPr>
              <a:t>equilibrium output, Y* is 120 where S=I=20. A rise in the propensity to save (an upward shift of the S curve) can be represented by a new S function with a higher vertical intercept. Let the new function be </a:t>
            </a:r>
            <a:endParaRPr lang="en-US" sz="1200" b="0" dirty="0" smtClean="0">
              <a:latin typeface="Calibri" pitchFamily="34" charset="0"/>
              <a:cs typeface="Calibri" pitchFamily="34" charset="0"/>
            </a:endParaRPr>
          </a:p>
          <a:p>
            <a:pPr algn="just"/>
            <a:r>
              <a:rPr lang="en-US" sz="1200" b="0" dirty="0" smtClean="0">
                <a:latin typeface="Calibri" pitchFamily="34" charset="0"/>
                <a:cs typeface="Calibri" pitchFamily="34" charset="0"/>
              </a:rPr>
              <a:t>S</a:t>
            </a:r>
            <a:r>
              <a:rPr lang="en-US" sz="1200" b="0" dirty="0">
                <a:latin typeface="Calibri" pitchFamily="34" charset="0"/>
                <a:cs typeface="Calibri" pitchFamily="34" charset="0"/>
              </a:rPr>
              <a:t>= -8+1/4Y. </a:t>
            </a:r>
            <a:endParaRPr lang="en-US" sz="1200" b="0" dirty="0" smtClean="0">
              <a:latin typeface="Calibri" pitchFamily="34" charset="0"/>
              <a:cs typeface="Calibri" pitchFamily="34" charset="0"/>
            </a:endParaRPr>
          </a:p>
          <a:p>
            <a:pPr algn="just"/>
            <a:endParaRPr lang="en-US" sz="1200" b="0" dirty="0">
              <a:latin typeface="Calibri" pitchFamily="34" charset="0"/>
              <a:cs typeface="Calibri" pitchFamily="34" charset="0"/>
            </a:endParaRPr>
          </a:p>
          <a:p>
            <a:pPr algn="just"/>
            <a:r>
              <a:rPr lang="en-US" sz="1200" b="0" dirty="0" smtClean="0">
                <a:latin typeface="Calibri" pitchFamily="34" charset="0"/>
                <a:cs typeface="Calibri" pitchFamily="34" charset="0"/>
              </a:rPr>
              <a:t>With </a:t>
            </a:r>
            <a:r>
              <a:rPr lang="en-US" sz="1200" b="0" dirty="0">
                <a:latin typeface="Calibri" pitchFamily="34" charset="0"/>
                <a:cs typeface="Calibri" pitchFamily="34" charset="0"/>
              </a:rPr>
              <a:t>I staying constant at 20, the new equilibrium Y= 112. Attempt to save more has led to a decline in income. Actually, income has declined enough to make the value of S (calculated from the new S function) equal to the constant level of 20 once again. There has been no change in S despite an increase in thriftiness. </a:t>
            </a:r>
          </a:p>
        </p:txBody>
      </p:sp>
    </p:spTree>
    <p:extLst>
      <p:ext uri="{BB962C8B-B14F-4D97-AF65-F5344CB8AC3E}">
        <p14:creationId xmlns="" xmlns:p14="http://schemas.microsoft.com/office/powerpoint/2010/main" val="1293590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0042" y="1470187"/>
            <a:ext cx="5946141" cy="2839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88264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err="1" smtClean="0">
                <a:latin typeface="Calibri" pitchFamily="34" charset="0"/>
                <a:cs typeface="Calibri" pitchFamily="34" charset="0"/>
              </a:rPr>
              <a:t>Contd</a:t>
            </a:r>
            <a:r>
              <a:rPr lang="en-US" sz="1400" dirty="0" smtClean="0">
                <a:latin typeface="Calibri" pitchFamily="34" charset="0"/>
                <a:cs typeface="Calibri" pitchFamily="34" charset="0"/>
              </a:rPr>
              <a:t>…….</a:t>
            </a:r>
            <a:endParaRPr lang="en-US" sz="1400"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sz="1200" b="0" dirty="0">
                <a:latin typeface="Calibri" pitchFamily="34" charset="0"/>
                <a:cs typeface="Calibri" pitchFamily="34" charset="0"/>
              </a:rPr>
              <a:t>The reason behind the paradox is that in a situation of widespread unemployment of resources, a cutback in consumption is a bad thing, because it reduces aggregate demand. Consumption spending creates jobs and income in the industries producing consumer goods. So a rise in saving propensity has a depressing effect on income that actually prevents from rising.</a:t>
            </a:r>
          </a:p>
          <a:p>
            <a:r>
              <a:rPr lang="en-US" sz="1200" b="0" dirty="0">
                <a:latin typeface="Calibri" pitchFamily="34" charset="0"/>
                <a:cs typeface="Calibri" pitchFamily="34" charset="0"/>
              </a:rPr>
              <a:t> </a:t>
            </a:r>
          </a:p>
          <a:p>
            <a:r>
              <a:rPr lang="en-US" sz="1400" dirty="0">
                <a:latin typeface="Calibri" pitchFamily="34" charset="0"/>
                <a:cs typeface="Calibri" pitchFamily="34" charset="0"/>
              </a:rPr>
              <a:t>No, because developing country suffers from capital formation not from lack of demand. This is applicable for developed world.</a:t>
            </a:r>
          </a:p>
          <a:p>
            <a:endParaRPr lang="en-US" sz="1400" dirty="0">
              <a:latin typeface="Calibri" pitchFamily="34" charset="0"/>
              <a:cs typeface="Calibri" pitchFamily="34" charset="0"/>
            </a:endParaRPr>
          </a:p>
        </p:txBody>
      </p:sp>
    </p:spTree>
    <p:extLst>
      <p:ext uri="{BB962C8B-B14F-4D97-AF65-F5344CB8AC3E}">
        <p14:creationId xmlns="" xmlns:p14="http://schemas.microsoft.com/office/powerpoint/2010/main" val="30490379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80</TotalTime>
  <Words>557</Words>
  <Application>Microsoft Office PowerPoint</Application>
  <PresentationFormat>On-screen Show (4:3)</PresentationFormat>
  <Paragraphs>45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Angles</vt:lpstr>
      <vt:lpstr>Balanced Budget Multiplier Date of Lecture 05/03/2019              BY Dr. Nityananda Patra</vt:lpstr>
      <vt:lpstr>(a) Only autonomous or lump-sum taxation</vt:lpstr>
      <vt:lpstr>(a) Only autonomous or lump-sum taxation</vt:lpstr>
      <vt:lpstr>(b) Taxes are positive function of income </vt:lpstr>
      <vt:lpstr>(b) Taxes are positive function of income</vt:lpstr>
      <vt:lpstr>Explain the   Paradox of Thrift. Is it applicable for developing or under developed countries? If not why?</vt:lpstr>
      <vt:lpstr>Contd……….</vt:lpstr>
      <vt:lpstr>Contd……..</vt:lpstr>
      <vt:lpstr>Contd…….</vt:lpstr>
      <vt:lpstr>(b) Induced Investment and Thrift: </vt:lpstr>
      <vt:lpstr>Contd…….</vt:lpstr>
      <vt:lpstr>Contd……..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 Budget Multiplier Date of Lecture 05/03/2019</dc:title>
  <dc:creator>Patra's</dc:creator>
  <cp:lastModifiedBy>User</cp:lastModifiedBy>
  <cp:revision>28</cp:revision>
  <dcterms:created xsi:type="dcterms:W3CDTF">2006-08-16T00:00:00Z</dcterms:created>
  <dcterms:modified xsi:type="dcterms:W3CDTF">2019-12-12T15:12:52Z</dcterms:modified>
</cp:coreProperties>
</file>